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980728"/>
            <a:ext cx="7236296" cy="383857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C000"/>
                </a:solidFill>
              </a:rPr>
              <a:t>РЕСУРС ДЛЯ МОНІТОРИНГУ Й АНАЛІЗУ МІЖНАРОДНИХ НАУКОВИХ ДОСЛІДЖЕНЬ </a:t>
            </a:r>
            <a:r>
              <a:rPr lang="uk-UA" sz="3600" dirty="0" smtClean="0">
                <a:solidFill>
                  <a:srgbClr val="FFC000"/>
                </a:solidFill>
              </a:rPr>
              <a:t>SCIVAL (ELSEVIER)</a:t>
            </a:r>
            <a:r>
              <a:rPr lang="ru-RU" sz="3600" dirty="0" smtClean="0">
                <a:solidFill>
                  <a:srgbClr val="FFC000"/>
                </a:solidFill>
              </a:rPr>
              <a:t/>
            </a:r>
            <a:br>
              <a:rPr lang="ru-RU" sz="3600" dirty="0" smtClean="0">
                <a:solidFill>
                  <a:srgbClr val="FFC000"/>
                </a:solidFill>
              </a:rPr>
            </a:br>
            <a:endParaRPr lang="ru-RU" sz="3600" dirty="0">
              <a:solidFill>
                <a:srgbClr val="FFC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28384" y="188640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8316416" y="836712"/>
            <a:ext cx="576064" cy="576064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rcRect l="9838" t="8001" r="11413" b="5201"/>
          <a:stretch>
            <a:fillRect/>
          </a:stretch>
        </p:blipFill>
        <p:spPr>
          <a:xfrm>
            <a:off x="179512" y="0"/>
            <a:ext cx="8568953" cy="5373216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39552" y="5013176"/>
            <a:ext cx="1656184" cy="15395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89%</a:t>
            </a:r>
            <a:endParaRPr lang="ru-RU" sz="2800" b="1" dirty="0"/>
          </a:p>
        </p:txBody>
      </p:sp>
      <p:sp>
        <p:nvSpPr>
          <p:cNvPr id="8" name="Овал 7"/>
          <p:cNvSpPr/>
          <p:nvPr/>
        </p:nvSpPr>
        <p:spPr>
          <a:xfrm>
            <a:off x="2843808" y="5013176"/>
            <a:ext cx="1656184" cy="15395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87%</a:t>
            </a:r>
            <a:endParaRPr lang="ru-RU" sz="2800" b="1" dirty="0"/>
          </a:p>
        </p:txBody>
      </p:sp>
      <p:sp>
        <p:nvSpPr>
          <p:cNvPr id="9" name="Овал 8"/>
          <p:cNvSpPr/>
          <p:nvPr/>
        </p:nvSpPr>
        <p:spPr>
          <a:xfrm>
            <a:off x="5148064" y="5013176"/>
            <a:ext cx="1656184" cy="15395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79%</a:t>
            </a:r>
            <a:endParaRPr lang="ru-RU" sz="2800" b="1" dirty="0"/>
          </a:p>
        </p:txBody>
      </p:sp>
      <p:sp>
        <p:nvSpPr>
          <p:cNvPr id="10" name="Овал 9"/>
          <p:cNvSpPr/>
          <p:nvPr/>
        </p:nvSpPr>
        <p:spPr>
          <a:xfrm>
            <a:off x="179512" y="4869160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1" name="Овал 10"/>
          <p:cNvSpPr/>
          <p:nvPr/>
        </p:nvSpPr>
        <p:spPr>
          <a:xfrm>
            <a:off x="6300192" y="5877272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2" name="Овал 11"/>
          <p:cNvSpPr/>
          <p:nvPr/>
        </p:nvSpPr>
        <p:spPr>
          <a:xfrm>
            <a:off x="3995936" y="5013176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13" name="Овал 12"/>
          <p:cNvSpPr/>
          <p:nvPr/>
        </p:nvSpPr>
        <p:spPr>
          <a:xfrm>
            <a:off x="2699792" y="6093296"/>
            <a:ext cx="648072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Тестовый доступ к онлайн-платформе SciVal компании Elsevier"/>
          <p:cNvPicPr>
            <a:picLocks noChangeAspect="1" noChangeArrowheads="1"/>
          </p:cNvPicPr>
          <p:nvPr/>
        </p:nvPicPr>
        <p:blipFill>
          <a:blip r:embed="rId2" cstate="print"/>
          <a:srcRect t="15686" b="18954"/>
          <a:stretch>
            <a:fillRect/>
          </a:stretch>
        </p:blipFill>
        <p:spPr bwMode="auto">
          <a:xfrm>
            <a:off x="179512" y="476672"/>
            <a:ext cx="8537269" cy="410445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95536" y="4653136"/>
            <a:ext cx="81003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онлайн-платформа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моніторингу й аналізу міжнародних наукових досліджень із використанням інструментів візуалізації та сучасних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метрик </a:t>
            </a:r>
            <a:r>
              <a:rPr kumimoji="0" lang="uk-UA" sz="2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цитованості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економічної та соціальної ефективності.</a:t>
            </a:r>
            <a:endParaRPr kumimoji="0" lang="uk-UA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0"/>
            <a:ext cx="792088" cy="792088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683568" y="188640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8460432" y="6021288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Овал 6"/>
          <p:cNvSpPr/>
          <p:nvPr/>
        </p:nvSpPr>
        <p:spPr>
          <a:xfrm>
            <a:off x="179512" y="4005064"/>
            <a:ext cx="504056" cy="504056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Вебінар із використання платформи SciVal | Національний університет  «Львівська політехніка»"/>
          <p:cNvPicPr>
            <a:picLocks noChangeAspect="1" noChangeArrowheads="1"/>
          </p:cNvPicPr>
          <p:nvPr/>
        </p:nvPicPr>
        <p:blipFill>
          <a:blip r:embed="rId2" cstate="print"/>
          <a:srcRect t="2575"/>
          <a:stretch>
            <a:fillRect/>
          </a:stretch>
        </p:blipFill>
        <p:spPr bwMode="auto">
          <a:xfrm>
            <a:off x="1691680" y="0"/>
            <a:ext cx="7319715" cy="5448586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11560" y="3356992"/>
            <a:ext cx="1368152" cy="136815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6" name="Овал 5"/>
          <p:cNvSpPr/>
          <p:nvPr/>
        </p:nvSpPr>
        <p:spPr>
          <a:xfrm>
            <a:off x="1259632" y="4869160"/>
            <a:ext cx="648072" cy="648072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4509120"/>
            <a:ext cx="2455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OVERVIEW</a:t>
            </a:r>
            <a:r>
              <a:rPr lang="uk-UA" dirty="0" smtClean="0"/>
              <a:t> 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95736" y="4932457"/>
            <a:ext cx="3605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BENCHMARKING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5736" y="5364505"/>
            <a:ext cx="3754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COLLABORATION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580526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TRENDS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267744" y="6273225"/>
            <a:ext cx="26244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 smtClean="0"/>
              <a:t>REPORTING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1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rcRect t="8898" r="1176" b="16237"/>
          <a:stretch>
            <a:fillRect/>
          </a:stretch>
        </p:blipFill>
        <p:spPr>
          <a:xfrm>
            <a:off x="107504" y="0"/>
            <a:ext cx="8568952" cy="35730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429000"/>
            <a:ext cx="2799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К</a:t>
            </a:r>
            <a:r>
              <a:rPr lang="ru-RU" sz="2400" b="1" dirty="0" err="1" smtClean="0"/>
              <a:t>ерівництва</a:t>
            </a:r>
            <a:r>
              <a:rPr lang="ru-RU" sz="2400" b="1" dirty="0" smtClean="0"/>
              <a:t> ВНЗ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812847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А</a:t>
            </a:r>
            <a:r>
              <a:rPr lang="ru-RU" sz="2400" b="1" dirty="0" err="1" smtClean="0"/>
              <a:t>дміністраторів</a:t>
            </a:r>
            <a:r>
              <a:rPr lang="ru-RU" sz="2400" b="1" dirty="0" smtClean="0"/>
              <a:t> науки, </a:t>
            </a:r>
            <a:r>
              <a:rPr lang="ru-RU" sz="2400" b="1" dirty="0" err="1" smtClean="0"/>
              <a:t>фахівців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розвитку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науково-дослідницької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діяльності</a:t>
            </a:r>
            <a:r>
              <a:rPr lang="ru-RU" sz="2400" b="1" dirty="0" smtClean="0"/>
              <a:t> та </a:t>
            </a:r>
            <a:r>
              <a:rPr lang="ru-RU" sz="2400" b="1" dirty="0" err="1" smtClean="0"/>
              <a:t>аналітики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роботі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даними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4974267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К</a:t>
            </a:r>
            <a:r>
              <a:rPr lang="ru-RU" sz="2400" b="1" dirty="0" err="1" smtClean="0"/>
              <a:t>ерівників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департаментів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менеджерів</a:t>
            </a:r>
            <a:r>
              <a:rPr lang="ru-RU" sz="2400" b="1" dirty="0" smtClean="0"/>
              <a:t> по </a:t>
            </a:r>
            <a:r>
              <a:rPr lang="ru-RU" sz="2400" b="1" dirty="0" err="1" smtClean="0"/>
              <a:t>науково-дослідній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роботі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703639"/>
            <a:ext cx="2042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Д</a:t>
            </a:r>
            <a:r>
              <a:rPr lang="ru-RU" sz="2400" b="1" dirty="0" err="1" smtClean="0"/>
              <a:t>ослідників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063679"/>
            <a:ext cx="1707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С</a:t>
            </a:r>
            <a:r>
              <a:rPr lang="ru-RU" sz="2400" b="1" dirty="0" err="1" smtClean="0"/>
              <a:t>тудентів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6423719"/>
            <a:ext cx="2243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rgbClr val="FFC000"/>
                </a:solidFill>
              </a:rPr>
              <a:t>Б</a:t>
            </a:r>
            <a:r>
              <a:rPr lang="ru-RU" sz="2400" b="1" dirty="0" err="1" smtClean="0"/>
              <a:t>ібліотекарів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9184" y="1772816"/>
            <a:ext cx="7344816" cy="1894362"/>
          </a:xfrm>
        </p:spPr>
        <p:txBody>
          <a:bodyPr>
            <a:noAutofit/>
          </a:bodyPr>
          <a:lstStyle/>
          <a:p>
            <a:r>
              <a:rPr lang="uk-UA" sz="6000" dirty="0" smtClean="0">
                <a:solidFill>
                  <a:srgbClr val="FFC000"/>
                </a:solidFill>
              </a:rPr>
              <a:t>ДЯКУЮ ЗА УВАГУ!</a:t>
            </a:r>
            <a:endParaRPr lang="ru-RU" sz="6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</TotalTime>
  <Words>75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РЕСУРС ДЛЯ МОНІТОРИНГУ Й АНАЛІЗУ МІЖНАРОДНИХ НАУКОВИХ ДОСЛІДЖЕНЬ SCIVAL (ELSEVIER) </vt:lpstr>
      <vt:lpstr>Слайд 2</vt:lpstr>
      <vt:lpstr>Слайд 3</vt:lpstr>
      <vt:lpstr>Слайд 4</vt:lpstr>
      <vt:lpstr>Слайд 5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РЕСУРС ДЛЯ МОНІТОРИНГУ Й АНАЛІЗУ МІЖНАРОДНИХ НАУКОВИХ ДОСЛІДЖЕНЬ SCIVAL (ELSEVIER) </dc:title>
  <dc:creator>MegaMax</dc:creator>
  <cp:lastModifiedBy>MegaMax</cp:lastModifiedBy>
  <cp:revision>9</cp:revision>
  <dcterms:created xsi:type="dcterms:W3CDTF">2021-09-23T06:49:15Z</dcterms:created>
  <dcterms:modified xsi:type="dcterms:W3CDTF">2022-08-12T14:18:57Z</dcterms:modified>
</cp:coreProperties>
</file>