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4" r:id="rId5"/>
    <p:sldId id="269" r:id="rId6"/>
    <p:sldId id="270" r:id="rId7"/>
    <p:sldId id="271" r:id="rId8"/>
    <p:sldId id="272" r:id="rId9"/>
    <p:sldId id="273" r:id="rId10"/>
    <p:sldId id="259" r:id="rId11"/>
    <p:sldId id="275" r:id="rId12"/>
    <p:sldId id="260" r:id="rId13"/>
    <p:sldId id="261" r:id="rId14"/>
    <p:sldId id="262" r:id="rId15"/>
    <p:sldId id="263" r:id="rId16"/>
    <p:sldId id="264" r:id="rId17"/>
    <p:sldId id="265" r:id="rId18"/>
    <p:sldId id="276" r:id="rId19"/>
    <p:sldId id="266" r:id="rId20"/>
    <p:sldId id="267" r:id="rId21"/>
    <p:sldId id="268" r:id="rId22"/>
    <p:sldId id="277" r:id="rId23"/>
    <p:sldId id="278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8520" y="483518"/>
            <a:ext cx="8208912" cy="1872207"/>
          </a:xfrm>
        </p:spPr>
        <p:txBody>
          <a:bodyPr>
            <a:noAutofit/>
          </a:bodyPr>
          <a:lstStyle/>
          <a:p>
            <a:pPr algn="l"/>
            <a:r>
              <a:rPr lang="sk-SK" sz="13500" dirty="0" smtClean="0">
                <a:latin typeface="Arial Black" panose="020B0A04020102020204" pitchFamily="34" charset="0"/>
              </a:rPr>
              <a:t>TRENDY</a:t>
            </a:r>
            <a:endParaRPr lang="uk-UA" sz="13500" dirty="0">
              <a:latin typeface="Arial Black" panose="020B0A040201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6296" y="4529758"/>
            <a:ext cx="1907704" cy="613742"/>
          </a:xfrm>
        </p:spPr>
        <p:txBody>
          <a:bodyPr>
            <a:noAutofit/>
          </a:bodyPr>
          <a:lstStyle/>
          <a:p>
            <a:pPr algn="r"/>
            <a:r>
              <a:rPr lang="sk-SK" sz="1800" dirty="0" smtClean="0"/>
              <a:t>1MAN-3DM</a:t>
            </a:r>
          </a:p>
          <a:p>
            <a:pPr algn="r"/>
            <a:r>
              <a:rPr lang="sk-SK" sz="1800" dirty="0" smtClean="0"/>
              <a:t>Tilniak stanislava</a:t>
            </a:r>
            <a:endParaRPr lang="uk-UA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-220568" y="1995686"/>
            <a:ext cx="9649072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13500" dirty="0" smtClean="0">
                <a:latin typeface="Arial Black" panose="020B0A04020102020204" pitchFamily="34" charset="0"/>
              </a:rPr>
              <a:t>REKLAMY</a:t>
            </a:r>
            <a:endParaRPr lang="uk-UA" sz="135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6410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1" r="52312" b="26667"/>
          <a:stretch/>
        </p:blipFill>
        <p:spPr>
          <a:xfrm>
            <a:off x="-18185" y="0"/>
            <a:ext cx="9162185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107" y="1714500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de-DE" dirty="0">
                <a:solidFill>
                  <a:schemeClr val="bg1"/>
                </a:solidFill>
                <a:latin typeface="Arial Black" panose="020B0A04020102020204" pitchFamily="34" charset="0"/>
              </a:rPr>
              <a:t>Trendy reklamného dizajnu</a:t>
            </a:r>
            <a:endParaRPr lang="uk-UA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</a:t>
            </a:r>
            <a:endParaRPr lang="uk-UA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25550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9662" y="1419622"/>
            <a:ext cx="1738536" cy="48846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de-DE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3D </a:t>
            </a:r>
            <a:r>
              <a:rPr lang="de-DE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objekty</a:t>
            </a:r>
            <a:endParaRPr lang="uk-UA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24" b="26061"/>
          <a:stretch/>
        </p:blipFill>
        <p:spPr>
          <a:xfrm>
            <a:off x="3347864" y="966550"/>
            <a:ext cx="5112568" cy="38164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843558"/>
            <a:ext cx="5111157" cy="379588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6782" y="2326002"/>
            <a:ext cx="26642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/>
              <a:t>S ich pomocou môžete ukázať rozsah a ponoriť používateľov viac do svojej reality. Animácie, panorámy a 3D tvary možno bezpečne použiť v dizajne.</a:t>
            </a:r>
            <a:endParaRPr lang="uk-UA" sz="12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67544" y="2067694"/>
            <a:ext cx="237626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592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879" b="25656"/>
          <a:stretch/>
        </p:blipFill>
        <p:spPr>
          <a:xfrm>
            <a:off x="0" y="-1"/>
            <a:ext cx="9144000" cy="51543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195"/>
            <a:ext cx="3382990" cy="42227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278" y="627534"/>
            <a:ext cx="3599721" cy="449965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872" y="1856865"/>
            <a:ext cx="2376264" cy="7200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>
                <a:solidFill>
                  <a:schemeClr val="bg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Brutalizmus</a:t>
            </a:r>
            <a:endParaRPr lang="uk-UA" dirty="0">
              <a:solidFill>
                <a:schemeClr val="bg1"/>
              </a:solidFill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28300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6275040" cy="65151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Klasické schémy z konca roku 2020</a:t>
            </a:r>
            <a:endParaRPr lang="uk-UA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9532"/>
            <a:ext cx="4283968" cy="42839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3617" y="0"/>
            <a:ext cx="2895144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3968" y="1556087"/>
            <a:ext cx="19796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/>
              <a:t>Cyberpunk so svojou neónovou a zložitou geometriou, Bauhaus s minimalizmom a lakonickou typografiou, optické ilúzie. Rozvoj technológie, obraz budúcnosti je užívateľmi dobre prijatý</a:t>
            </a:r>
            <a:r>
              <a:rPr lang="ru-RU" sz="1400" dirty="0" smtClean="0"/>
              <a:t>.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3305890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56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195486"/>
            <a:ext cx="4474840" cy="651519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chemeClr val="bg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Prirodzenosť</a:t>
            </a:r>
            <a:r>
              <a:rPr lang="de-DE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</a:t>
            </a:r>
            <a:r>
              <a:rPr lang="de-DE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a čestnosť</a:t>
            </a:r>
            <a:endParaRPr lang="uk-UA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233" y="843558"/>
            <a:ext cx="3078464" cy="41559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843558"/>
            <a:ext cx="2775552" cy="4155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54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273" b="31717"/>
          <a:stretch/>
        </p:blipFill>
        <p:spPr>
          <a:xfrm>
            <a:off x="0" y="-4662"/>
            <a:ext cx="9144000" cy="514816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20231"/>
            <a:ext cx="1306488" cy="651519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 smtClean="0">
                <a:solidFill>
                  <a:schemeClr val="bg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Retro</a:t>
            </a:r>
            <a:endParaRPr lang="uk-UA" dirty="0">
              <a:solidFill>
                <a:schemeClr val="bg1"/>
              </a:solidFill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187" y="0"/>
            <a:ext cx="3857625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92280" y="1771531"/>
            <a:ext cx="144016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sk-SK" sz="1400" dirty="0">
                <a:solidFill>
                  <a:schemeClr val="bg1"/>
                </a:solidFill>
              </a:rPr>
              <a:t>V trende </a:t>
            </a:r>
            <a:r>
              <a:rPr lang="de-DE" sz="1400" dirty="0">
                <a:solidFill>
                  <a:schemeClr val="bg1"/>
                </a:solidFill>
              </a:rPr>
              <a:t> je teraz vizuál, ktorý pripomína starý časopis. </a:t>
            </a:r>
            <a:r>
              <a:rPr lang="ru-RU" sz="1400" dirty="0">
                <a:solidFill>
                  <a:schemeClr val="bg1"/>
                </a:solidFill>
              </a:rPr>
              <a:t>Ako keby t</a:t>
            </a:r>
            <a:r>
              <a:rPr lang="sk-SK" sz="1400" dirty="0">
                <a:solidFill>
                  <a:schemeClr val="bg1"/>
                </a:solidFill>
              </a:rPr>
              <a:t>ento internet </a:t>
            </a:r>
            <a:r>
              <a:rPr lang="ru-RU" sz="1400" dirty="0">
                <a:solidFill>
                  <a:schemeClr val="bg1"/>
                </a:solidFill>
              </a:rPr>
              <a:t>neexistoval</a:t>
            </a:r>
            <a:r>
              <a:rPr lang="ru-RU" sz="1400" dirty="0" smtClean="0">
                <a:solidFill>
                  <a:schemeClr val="bg1"/>
                </a:solidFill>
              </a:rPr>
              <a:t>.</a:t>
            </a:r>
            <a:endParaRPr lang="uk-UA" sz="1400" dirty="0">
              <a:solidFill>
                <a:schemeClr val="bg1"/>
              </a:solidFill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146607" y="1563638"/>
            <a:ext cx="1440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7111458" y="3507854"/>
            <a:ext cx="1440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59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39750" y="-1396690"/>
            <a:ext cx="4464498" cy="79368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73" b="24848"/>
          <a:stretch/>
        </p:blipFill>
        <p:spPr>
          <a:xfrm>
            <a:off x="1403648" y="800102"/>
            <a:ext cx="6336704" cy="35433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4680" y="1563638"/>
            <a:ext cx="2674640" cy="65151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Bližšie </a:t>
            </a:r>
            <a:r>
              <a:rPr lang="de-DE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k ľuďom</a:t>
            </a:r>
            <a:endParaRPr lang="uk-UA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7803" y="2571752"/>
            <a:ext cx="35283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Motivujúce a pozitívne obrazy, rovnosť a starostlivosť o prírodu. Na zmiernenie nervového systému používajte prirodzené obrázky a tóny</a:t>
            </a:r>
            <a:r>
              <a:rPr lang="sk-SK" sz="1400" dirty="0"/>
              <a:t>.</a:t>
            </a:r>
            <a:endParaRPr lang="uk-UA" sz="1400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095836" y="2355726"/>
            <a:ext cx="295232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8618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24" b="27273"/>
          <a:stretch/>
        </p:blipFill>
        <p:spPr>
          <a:xfrm>
            <a:off x="-17334" y="0"/>
            <a:ext cx="9161334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13" y="1714500"/>
            <a:ext cx="9144000" cy="857250"/>
          </a:xfrm>
        </p:spPr>
        <p:txBody>
          <a:bodyPr>
            <a:noAutofit/>
          </a:bodyPr>
          <a:lstStyle/>
          <a:p>
            <a:r>
              <a:rPr lang="de-DE" sz="6000" dirty="0">
                <a:solidFill>
                  <a:schemeClr val="bg1"/>
                </a:solidFill>
                <a:latin typeface="Arial Black" panose="020B0A04020102020204" pitchFamily="34" charset="0"/>
              </a:rPr>
              <a:t>Trendy PPC reklamy</a:t>
            </a:r>
            <a:endParaRPr lang="uk-UA" sz="6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16165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879" b="25859"/>
          <a:stretch/>
        </p:blipFill>
        <p:spPr>
          <a:xfrm>
            <a:off x="1403648" y="0"/>
            <a:ext cx="6287860" cy="516683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1680" y="843558"/>
            <a:ext cx="2602632" cy="723527"/>
          </a:xfrm>
        </p:spPr>
        <p:txBody>
          <a:bodyPr/>
          <a:lstStyle/>
          <a:p>
            <a:pPr marL="0" indent="0">
              <a:buNone/>
            </a:pPr>
            <a:r>
              <a:rPr lang="de-DE" dirty="0" smtClean="0">
                <a:solidFill>
                  <a:schemeClr val="bg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Autostrategia</a:t>
            </a:r>
            <a:endParaRPr lang="uk-UA" dirty="0">
              <a:solidFill>
                <a:schemeClr val="bg1"/>
              </a:solidFill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166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987692" y="-2012808"/>
            <a:ext cx="5143500" cy="916912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4" b="24848"/>
          <a:stretch/>
        </p:blipFill>
        <p:spPr>
          <a:xfrm>
            <a:off x="1619672" y="639042"/>
            <a:ext cx="5832648" cy="386541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2042" y="1347614"/>
            <a:ext cx="4114800" cy="579511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Zacielenie </a:t>
            </a:r>
            <a:r>
              <a:rPr lang="de-DE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na publikum</a:t>
            </a:r>
            <a:endParaRPr lang="uk-UA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39162" y="2427734"/>
            <a:ext cx="504056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 smtClean="0"/>
              <a:t>Tento </a:t>
            </a:r>
            <a:r>
              <a:rPr lang="ru-RU" sz="1400" dirty="0"/>
              <a:t>reklamný mechanizmus je v podstate zmesou zacielenia na kľúčové slová s zacielením na demografické údaje a záujmy cieľového publika. Umožňuje vám vytvoriť reťazec dotykov, ktoré zákazníka dovedú k nákupu. To znamená zobrazovať reklamy iba tým, ktorí o ne majú záujem, čo je veľmi dôležité</a:t>
            </a:r>
            <a:r>
              <a:rPr lang="ru-RU" sz="1400" dirty="0" smtClean="0"/>
              <a:t>.</a:t>
            </a:r>
            <a:endParaRPr lang="uk-UA" sz="14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95736" y="2139702"/>
            <a:ext cx="46805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2530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24444"/>
          <a:stretch/>
        </p:blipFill>
        <p:spPr>
          <a:xfrm>
            <a:off x="5726654" y="-11946"/>
            <a:ext cx="3429000" cy="51554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95486"/>
            <a:ext cx="5987008" cy="857250"/>
          </a:xfrm>
        </p:spPr>
        <p:txBody>
          <a:bodyPr>
            <a:noAutofit/>
          </a:bodyPr>
          <a:lstStyle/>
          <a:p>
            <a:pPr algn="l"/>
            <a:r>
              <a:rPr lang="sk-SK" sz="3600" dirty="0" smtClean="0">
                <a:latin typeface="Arial Black" panose="020B0A04020102020204" pitchFamily="34" charset="0"/>
              </a:rPr>
              <a:t>Štruktura prezentacie</a:t>
            </a:r>
            <a:endParaRPr lang="uk-UA" sz="36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sk-SK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Trendy cielenéj reklamy</a:t>
            </a:r>
          </a:p>
          <a:p>
            <a:pPr>
              <a:lnSpc>
                <a:spcPct val="150000"/>
              </a:lnSpc>
            </a:pPr>
            <a:r>
              <a:rPr lang="de-DE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Trendy reklamného </a:t>
            </a:r>
            <a:r>
              <a:rPr lang="de-DE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dizajnu</a:t>
            </a:r>
            <a:endParaRPr lang="sk-SK" dirty="0" smtClean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  <a:p>
            <a:pPr>
              <a:lnSpc>
                <a:spcPct val="150000"/>
              </a:lnSpc>
            </a:pPr>
            <a:r>
              <a:rPr lang="de-DE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Trendy PPC reklamy</a:t>
            </a:r>
            <a:endParaRPr lang="uk-UA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34" r="4815" b="5494"/>
          <a:stretch/>
        </p:blipFill>
        <p:spPr>
          <a:xfrm>
            <a:off x="6084168" y="342900"/>
            <a:ext cx="2737714" cy="4488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990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5486"/>
            <a:ext cx="8229600" cy="857250"/>
          </a:xfrm>
        </p:spPr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78548" y="1059582"/>
            <a:ext cx="3017587" cy="1152128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Vysoko kvalitné reklamy</a:t>
            </a:r>
            <a:endParaRPr lang="uk-UA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93219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3" t="6061" r="8288" b="6061"/>
          <a:stretch/>
        </p:blipFill>
        <p:spPr>
          <a:xfrm>
            <a:off x="5724128" y="0"/>
            <a:ext cx="3436137" cy="51542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19872" y="2571750"/>
            <a:ext cx="18002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/>
              <a:t>Tu pomôže podrobné rozdelenie a podrobn</a:t>
            </a:r>
            <a:r>
              <a:rPr lang="sk-SK" sz="1400" dirty="0"/>
              <a:t>ý</a:t>
            </a:r>
            <a:r>
              <a:rPr lang="ru-RU" sz="1400" dirty="0"/>
              <a:t> štúdi</a:t>
            </a:r>
            <a:r>
              <a:rPr lang="sk-SK" sz="1400" dirty="0"/>
              <a:t>um</a:t>
            </a:r>
            <a:r>
              <a:rPr lang="ru-RU" sz="1400" dirty="0"/>
              <a:t> USP. Nezabudnite optimalizovať svoje vstupné stránky</a:t>
            </a:r>
            <a:r>
              <a:rPr lang="ru-RU" sz="1400" dirty="0" smtClean="0"/>
              <a:t>.</a:t>
            </a:r>
            <a:endParaRPr lang="uk-UA" sz="1400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34900" y="2355726"/>
            <a:ext cx="158417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331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9325" y="699542"/>
            <a:ext cx="5046329" cy="65151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Zmena úlohy špecialistu na PPC</a:t>
            </a:r>
            <a:endParaRPr lang="uk-UA" sz="2800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7004" y="0"/>
            <a:ext cx="4116996" cy="5143500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827584" y="1563638"/>
            <a:ext cx="331236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87624" y="1851670"/>
            <a:ext cx="259228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1400" dirty="0"/>
              <a:t>Tento trend je spojený so všetkými predchádzajúcimi. </a:t>
            </a:r>
            <a:r>
              <a:rPr lang="sk-SK" sz="1400" dirty="0"/>
              <a:t>N</a:t>
            </a:r>
            <a:r>
              <a:rPr lang="en-US" sz="1400" dirty="0"/>
              <a:t>ajlepší špecialist v roku 2021 by mal byť vo veľkej miere taktik a stratég. Musí zhromaždiť a hlboko analyzovať všetky informácie, ktoré k nemu prichádzajú, a všetok zvyšok práce presunúť do automatickej stratégie</a:t>
            </a:r>
            <a:r>
              <a:rPr lang="en-US" sz="1400" dirty="0" smtClean="0"/>
              <a:t>.</a:t>
            </a: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193904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636" b="28080"/>
          <a:stretch/>
        </p:blipFill>
        <p:spPr>
          <a:xfrm>
            <a:off x="0" y="4273"/>
            <a:ext cx="9144000" cy="515151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24" b="26464"/>
          <a:stretch/>
        </p:blipFill>
        <p:spPr>
          <a:xfrm>
            <a:off x="1511660" y="1069972"/>
            <a:ext cx="6120680" cy="30963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121" b="28283"/>
          <a:stretch/>
        </p:blipFill>
        <p:spPr>
          <a:xfrm>
            <a:off x="1655676" y="1200741"/>
            <a:ext cx="5832648" cy="2814026"/>
          </a:xfrm>
          <a:prstGeom prst="rect">
            <a:avLst/>
          </a:prstGeom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34380" y="1851670"/>
            <a:ext cx="8075240" cy="187565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sk-SK" sz="52000" dirty="0" smtClean="0">
                <a:solidFill>
                  <a:schemeClr val="bg1"/>
                </a:solidFill>
                <a:latin typeface="Arial Black" panose="020B0A04020102020204" pitchFamily="34" charset="0"/>
                <a:ea typeface="Yu Gothic UI Light" panose="020B0300000000000000" pitchFamily="34" charset="-128"/>
              </a:rPr>
              <a:t>Záver</a:t>
            </a:r>
            <a:r>
              <a:rPr lang="sk-SK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</a:t>
            </a:r>
            <a:endParaRPr lang="uk-UA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7865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latin typeface="Arial Black" panose="020B0A04020102020204" pitchFamily="34" charset="0"/>
              </a:rPr>
              <a:t>Literatura </a:t>
            </a:r>
            <a:endParaRPr lang="uk-UA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INSTAGRAM</a:t>
            </a:r>
          </a:p>
          <a:p>
            <a:r>
              <a:rPr lang="en-US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@</a:t>
            </a:r>
            <a:r>
              <a:rPr lang="sk-SK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marri_</a:t>
            </a:r>
            <a:r>
              <a:rPr lang="en-US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insight 11.03.2021</a:t>
            </a:r>
          </a:p>
          <a:p>
            <a:r>
              <a:rPr lang="en-US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@inside_gms 03.02.2021</a:t>
            </a:r>
          </a:p>
          <a:p>
            <a:r>
              <a:rPr lang="en-US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@inside_gms 27.01.2021</a:t>
            </a:r>
            <a:endParaRPr lang="uk-UA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424" b="25859"/>
          <a:stretch/>
        </p:blipFill>
        <p:spPr>
          <a:xfrm>
            <a:off x="5652120" y="1131590"/>
            <a:ext cx="3262745" cy="381346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05" b="17960"/>
          <a:stretch/>
        </p:blipFill>
        <p:spPr>
          <a:xfrm>
            <a:off x="6007663" y="1423555"/>
            <a:ext cx="2551658" cy="3262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1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727" b="30101"/>
          <a:stretch/>
        </p:blipFill>
        <p:spPr>
          <a:xfrm>
            <a:off x="-1" y="0"/>
            <a:ext cx="9144001" cy="51435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6367" y="1923678"/>
            <a:ext cx="8291264" cy="857250"/>
          </a:xfrm>
        </p:spPr>
        <p:txBody>
          <a:bodyPr>
            <a:normAutofit/>
          </a:bodyPr>
          <a:lstStyle/>
          <a:p>
            <a:r>
              <a:rPr lang="sk-SK" dirty="0">
                <a:solidFill>
                  <a:schemeClr val="bg1"/>
                </a:solidFill>
                <a:latin typeface="Arial Black" panose="020B0A04020102020204" pitchFamily="34" charset="0"/>
              </a:rPr>
              <a:t>Trendy cielenéj </a:t>
            </a:r>
            <a:r>
              <a:rPr lang="sk-SK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reklamy</a:t>
            </a:r>
            <a:endParaRPr lang="uk-UA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51571"/>
            <a:ext cx="3744416" cy="7560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k-SK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02968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47864" y="843558"/>
            <a:ext cx="2520280" cy="1224136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Prírodné fotografie </a:t>
            </a:r>
            <a:endParaRPr lang="sk-SK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4800" y="0"/>
            <a:ext cx="2889200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893219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9912" y="2211710"/>
            <a:ext cx="17281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/>
              <a:t>V</a:t>
            </a:r>
            <a:r>
              <a:rPr lang="uk-UA" sz="1400" dirty="0"/>
              <a:t>í</a:t>
            </a:r>
            <a:r>
              <a:rPr lang="ru-RU" sz="1400" dirty="0"/>
              <a:t>tan</a:t>
            </a:r>
            <a:r>
              <a:rPr lang="uk-UA" sz="1400" dirty="0"/>
              <a:t>é </a:t>
            </a:r>
            <a:r>
              <a:rPr lang="ru-RU" sz="1400" dirty="0"/>
              <a:t>s</a:t>
            </a:r>
            <a:r>
              <a:rPr lang="uk-UA" sz="1400" dirty="0"/>
              <a:t>ú </a:t>
            </a:r>
            <a:r>
              <a:rPr lang="ru-RU" sz="1400" dirty="0"/>
              <a:t>reklamn</a:t>
            </a:r>
            <a:r>
              <a:rPr lang="uk-UA" sz="1400" dirty="0"/>
              <a:t>é </a:t>
            </a:r>
            <a:r>
              <a:rPr lang="ru-RU" sz="1400" dirty="0"/>
              <a:t>publik</a:t>
            </a:r>
            <a:r>
              <a:rPr lang="uk-UA" sz="1400" dirty="0"/>
              <a:t>á</a:t>
            </a:r>
            <a:r>
              <a:rPr lang="ru-RU" sz="1400" dirty="0"/>
              <a:t>cie</a:t>
            </a:r>
            <a:r>
              <a:rPr lang="uk-UA" sz="1400" dirty="0"/>
              <a:t>, </a:t>
            </a:r>
            <a:r>
              <a:rPr lang="ru-RU" sz="1400" dirty="0"/>
              <a:t>v ktor</a:t>
            </a:r>
            <a:r>
              <a:rPr lang="uk-UA" sz="1400" dirty="0"/>
              <a:t>ý</a:t>
            </a:r>
            <a:r>
              <a:rPr lang="ru-RU" sz="1400" dirty="0"/>
              <a:t>ch s</a:t>
            </a:r>
            <a:r>
              <a:rPr lang="uk-UA" sz="1400" dirty="0"/>
              <a:t>ú </a:t>
            </a:r>
            <a:r>
              <a:rPr lang="ru-RU" sz="1400" dirty="0"/>
              <a:t>obr</a:t>
            </a:r>
            <a:r>
              <a:rPr lang="uk-UA" sz="1400" dirty="0"/>
              <a:t>á</a:t>
            </a:r>
            <a:r>
              <a:rPr lang="ru-RU" sz="1400" dirty="0"/>
              <a:t>zky prirodzen</a:t>
            </a:r>
            <a:r>
              <a:rPr lang="uk-UA" sz="1400" dirty="0"/>
              <a:t>é </a:t>
            </a:r>
            <a:r>
              <a:rPr lang="ru-RU" sz="1400" dirty="0"/>
              <a:t>a bez mno</a:t>
            </a:r>
            <a:r>
              <a:rPr lang="uk-UA" sz="1400" dirty="0"/>
              <a:t>ž</a:t>
            </a:r>
            <a:r>
              <a:rPr lang="ru-RU" sz="1400" dirty="0"/>
              <a:t>stva filtrov a efektov</a:t>
            </a:r>
            <a:r>
              <a:rPr lang="uk-UA" sz="1400" dirty="0" smtClean="0"/>
              <a:t>.</a:t>
            </a:r>
            <a:endParaRPr lang="uk-UA" sz="1400" dirty="0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923928" y="1995686"/>
            <a:ext cx="144016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29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60240"/>
            <a:ext cx="1440160" cy="1224136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Krátke videá</a:t>
            </a:r>
            <a:endParaRPr lang="sk-SK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880" y="0"/>
            <a:ext cx="347164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483" y="0"/>
            <a:ext cx="3472398" cy="51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868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357346" y="-1388690"/>
            <a:ext cx="4429309" cy="792088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85" b="32525"/>
          <a:stretch/>
        </p:blipFill>
        <p:spPr>
          <a:xfrm>
            <a:off x="1259632" y="836469"/>
            <a:ext cx="6624736" cy="347056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26668" y="1275606"/>
            <a:ext cx="2890664" cy="651519"/>
          </a:xfrm>
        </p:spPr>
        <p:txBody>
          <a:bodyPr/>
          <a:lstStyle/>
          <a:p>
            <a:pPr marL="0" indent="0" algn="ctr">
              <a:buNone/>
            </a:pPr>
            <a:r>
              <a:rPr lang="de-DE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Práca na LTV</a:t>
            </a:r>
            <a:endParaRPr lang="sk-SK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  <a:p>
            <a:pPr marL="0" indent="0" algn="ctr">
              <a:buNone/>
            </a:pP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2843808" y="2211710"/>
            <a:ext cx="3456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/>
              <a:t>LTV je životný cyklus zákazníka. Je dôležité nielen prilákať nových klientov, ale aj pracovať s už tak vrúcnym publikom, teda s ľuďmi, s ktorými ste sa už skontaktovali. Veľký počet nákupov v podnikaní sa realizuje prostredníctvom retargetingu.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059832" y="1995686"/>
            <a:ext cx="309634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823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33" b="29697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79712" y="411510"/>
            <a:ext cx="3826768" cy="1155575"/>
          </a:xfrm>
        </p:spPr>
        <p:txBody>
          <a:bodyPr/>
          <a:lstStyle/>
          <a:p>
            <a:pPr marL="0" indent="0">
              <a:buNone/>
            </a:pPr>
            <a:r>
              <a:rPr lang="de-DE" dirty="0">
                <a:solidFill>
                  <a:schemeClr val="bg1"/>
                </a:solidFill>
                <a:latin typeface="Yu Gothic UI Light" panose="020B0300000000000000" pitchFamily="34" charset="-128"/>
                <a:ea typeface="Yu Gothic UI Light" panose="020B0300000000000000" pitchFamily="34" charset="-128"/>
              </a:rPr>
              <a:t>Prechod klientov z reklamy na poslov</a:t>
            </a:r>
            <a:endParaRPr lang="sk-SK" dirty="0">
              <a:solidFill>
                <a:schemeClr val="bg1"/>
              </a:solidFill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66305"/>
            <a:ext cx="2702249" cy="48039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1" t="21616" r="4748" b="21616"/>
          <a:stretch/>
        </p:blipFill>
        <p:spPr>
          <a:xfrm>
            <a:off x="1475656" y="2067694"/>
            <a:ext cx="4686300" cy="29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97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6909" y="843558"/>
            <a:ext cx="2674640" cy="795535"/>
          </a:xfrm>
        </p:spPr>
        <p:txBody>
          <a:bodyPr anchor="t" anchorCtr="0"/>
          <a:lstStyle/>
          <a:p>
            <a:pPr marL="0" indent="0" algn="ctr">
              <a:buNone/>
            </a:pPr>
            <a:r>
              <a:rPr lang="uk-UA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Veľa kreatívov</a:t>
            </a:r>
            <a:endParaRPr lang="sk-SK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60658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60033" y="2139702"/>
            <a:ext cx="352839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/>
              <a:t>Aj keď sa vám rozloženie zdá dokonalé, očakávanie reklamy s takýmto rozložením sa nemusí zhodovať s realitou. Najlepšie je otestovať čo najviac kreatív, aby ste zistili, ktorá z nich funguje najlepšie.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220072" y="1779662"/>
            <a:ext cx="280831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9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/>
              <a:t> 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26668" y="915566"/>
            <a:ext cx="3178696" cy="651519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Osobn</a:t>
            </a:r>
            <a:r>
              <a:rPr lang="uk-UA" dirty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á </a:t>
            </a:r>
            <a:r>
              <a:rPr lang="ru-RU" dirty="0" smtClean="0">
                <a:latin typeface="Yu Gothic UI Light" panose="020B0300000000000000" pitchFamily="34" charset="-128"/>
                <a:ea typeface="Yu Gothic UI Light" panose="020B0300000000000000" pitchFamily="34" charset="-128"/>
              </a:rPr>
              <a:t>reklama</a:t>
            </a:r>
            <a:endParaRPr lang="uk-UA" dirty="0">
              <a:latin typeface="Yu Gothic UI Light" panose="020B0300000000000000" pitchFamily="34" charset="-128"/>
              <a:ea typeface="Yu Gothic UI Light" panose="020B0300000000000000" pitchFamily="34" charset="-128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3"/>
            <a:ext cx="2893219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0011" y="10925"/>
            <a:ext cx="2623989" cy="51435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23928" y="2067694"/>
            <a:ext cx="158417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400" dirty="0">
                <a:cs typeface="Times New Roman" panose="02020603050405020304" pitchFamily="18" charset="0"/>
              </a:rPr>
              <a:t>Ka</a:t>
            </a:r>
            <a:r>
              <a:rPr lang="uk-UA" sz="1400" dirty="0">
                <a:cs typeface="Times New Roman" panose="02020603050405020304" pitchFamily="18" charset="0"/>
              </a:rPr>
              <a:t>ž</a:t>
            </a:r>
            <a:r>
              <a:rPr lang="ru-RU" sz="1400" dirty="0">
                <a:cs typeface="Times New Roman" panose="02020603050405020304" pitchFamily="18" charset="0"/>
              </a:rPr>
              <a:t>d</a:t>
            </a:r>
            <a:r>
              <a:rPr lang="uk-UA" sz="1400" dirty="0">
                <a:cs typeface="Times New Roman" panose="02020603050405020304" pitchFamily="18" charset="0"/>
              </a:rPr>
              <a:t>á </a:t>
            </a:r>
            <a:r>
              <a:rPr lang="ru-RU" sz="1400" dirty="0">
                <a:cs typeface="Times New Roman" panose="02020603050405020304" pitchFamily="18" charset="0"/>
              </a:rPr>
              <a:t>cie</a:t>
            </a:r>
            <a:r>
              <a:rPr lang="uk-UA" sz="1400" dirty="0">
                <a:cs typeface="Times New Roman" panose="02020603050405020304" pitchFamily="18" charset="0"/>
              </a:rPr>
              <a:t>ľ</a:t>
            </a:r>
            <a:r>
              <a:rPr lang="ru-RU" sz="1400" dirty="0">
                <a:cs typeface="Times New Roman" panose="02020603050405020304" pitchFamily="18" charset="0"/>
              </a:rPr>
              <a:t>ov</a:t>
            </a:r>
            <a:r>
              <a:rPr lang="uk-UA" sz="1400" dirty="0">
                <a:cs typeface="Times New Roman" panose="02020603050405020304" pitchFamily="18" charset="0"/>
              </a:rPr>
              <a:t>á </a:t>
            </a:r>
            <a:r>
              <a:rPr lang="ru-RU" sz="1400" dirty="0">
                <a:cs typeface="Times New Roman" panose="02020603050405020304" pitchFamily="18" charset="0"/>
              </a:rPr>
              <a:t>skupina m</a:t>
            </a:r>
            <a:r>
              <a:rPr lang="uk-UA" sz="1400" dirty="0">
                <a:cs typeface="Times New Roman" panose="02020603050405020304" pitchFamily="18" charset="0"/>
              </a:rPr>
              <a:t>á </a:t>
            </a:r>
            <a:r>
              <a:rPr lang="ru-RU" sz="1400" dirty="0">
                <a:cs typeface="Times New Roman" panose="02020603050405020304" pitchFamily="18" charset="0"/>
              </a:rPr>
              <a:t>svoje vlastn</a:t>
            </a:r>
            <a:r>
              <a:rPr lang="uk-UA" sz="1400" dirty="0">
                <a:cs typeface="Times New Roman" panose="02020603050405020304" pitchFamily="18" charset="0"/>
              </a:rPr>
              <a:t>é </a:t>
            </a:r>
            <a:r>
              <a:rPr lang="ru-RU" sz="1400" dirty="0">
                <a:cs typeface="Times New Roman" panose="02020603050405020304" pitchFamily="18" charset="0"/>
              </a:rPr>
              <a:t>d</a:t>
            </a:r>
            <a:r>
              <a:rPr lang="uk-UA" sz="1400" dirty="0">
                <a:cs typeface="Times New Roman" panose="02020603050405020304" pitchFamily="18" charset="0"/>
              </a:rPr>
              <a:t>ô</a:t>
            </a:r>
            <a:r>
              <a:rPr lang="ru-RU" sz="1400" dirty="0">
                <a:cs typeface="Times New Roman" panose="02020603050405020304" pitchFamily="18" charset="0"/>
              </a:rPr>
              <a:t>vody pre n</a:t>
            </a:r>
            <a:r>
              <a:rPr lang="uk-UA" sz="1400" dirty="0">
                <a:cs typeface="Times New Roman" panose="02020603050405020304" pitchFamily="18" charset="0"/>
              </a:rPr>
              <a:t>á</a:t>
            </a:r>
            <a:r>
              <a:rPr lang="ru-RU" sz="1400" dirty="0">
                <a:cs typeface="Times New Roman" panose="02020603050405020304" pitchFamily="18" charset="0"/>
              </a:rPr>
              <a:t>kup</a:t>
            </a:r>
            <a:r>
              <a:rPr lang="uk-UA" sz="1400" dirty="0">
                <a:cs typeface="Times New Roman" panose="02020603050405020304" pitchFamily="18" charset="0"/>
              </a:rPr>
              <a:t>, </a:t>
            </a:r>
            <a:r>
              <a:rPr lang="ru-RU" sz="1400" dirty="0">
                <a:cs typeface="Times New Roman" panose="02020603050405020304" pitchFamily="18" charset="0"/>
              </a:rPr>
              <a:t>toto treba bra</a:t>
            </a:r>
            <a:r>
              <a:rPr lang="uk-UA" sz="1400" dirty="0">
                <a:cs typeface="Times New Roman" panose="02020603050405020304" pitchFamily="18" charset="0"/>
              </a:rPr>
              <a:t>ť </a:t>
            </a:r>
            <a:r>
              <a:rPr lang="ru-RU" sz="1400" dirty="0">
                <a:cs typeface="Times New Roman" panose="02020603050405020304" pitchFamily="18" charset="0"/>
              </a:rPr>
              <a:t>do</a:t>
            </a:r>
            <a:r>
              <a:rPr lang="uk-UA" sz="1400" dirty="0">
                <a:cs typeface="Times New Roman" panose="02020603050405020304" pitchFamily="18" charset="0"/>
              </a:rPr>
              <a:t> ú</a:t>
            </a:r>
            <a:r>
              <a:rPr lang="ru-RU" sz="1400" dirty="0">
                <a:cs typeface="Times New Roman" panose="02020603050405020304" pitchFamily="18" charset="0"/>
              </a:rPr>
              <a:t>vahy</a:t>
            </a:r>
            <a:r>
              <a:rPr lang="sk-SK" sz="1400" dirty="0" smtClean="0">
                <a:cs typeface="Times New Roman" panose="02020603050405020304" pitchFamily="18" charset="0"/>
              </a:rPr>
              <a:t>.</a:t>
            </a:r>
            <a:endParaRPr lang="uk-UA" sz="1400" dirty="0">
              <a:cs typeface="Times New Roman" panose="02020603050405020304" pitchFamily="18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3779912" y="1832976"/>
            <a:ext cx="187220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3202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435</Words>
  <Application>Microsoft Office PowerPoint</Application>
  <PresentationFormat>Экран (16:9)</PresentationFormat>
  <Paragraphs>64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TRENDY</vt:lpstr>
      <vt:lpstr>Štruktura prezentacie</vt:lpstr>
      <vt:lpstr>Trendy cielenéj reklamy</vt:lpstr>
      <vt:lpstr> </vt:lpstr>
      <vt:lpstr> </vt:lpstr>
      <vt:lpstr> </vt:lpstr>
      <vt:lpstr> </vt:lpstr>
      <vt:lpstr> </vt:lpstr>
      <vt:lpstr> </vt:lpstr>
      <vt:lpstr>Trendy reklamného dizajnu</vt:lpstr>
      <vt:lpstr> </vt:lpstr>
      <vt:lpstr> </vt:lpstr>
      <vt:lpstr> </vt:lpstr>
      <vt:lpstr> </vt:lpstr>
      <vt:lpstr> </vt:lpstr>
      <vt:lpstr> </vt:lpstr>
      <vt:lpstr>Trendy PPC reklamy</vt:lpstr>
      <vt:lpstr> </vt:lpstr>
      <vt:lpstr> </vt:lpstr>
      <vt:lpstr> </vt:lpstr>
      <vt:lpstr> </vt:lpstr>
      <vt:lpstr> </vt:lpstr>
      <vt:lpstr>Literatura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Marketing na Instagram</dc:title>
  <dc:creator>Користувач</dc:creator>
  <cp:lastModifiedBy>Користувач</cp:lastModifiedBy>
  <cp:revision>69</cp:revision>
  <dcterms:created xsi:type="dcterms:W3CDTF">2021-04-25T15:32:26Z</dcterms:created>
  <dcterms:modified xsi:type="dcterms:W3CDTF">2021-04-28T09:30:48Z</dcterms:modified>
</cp:coreProperties>
</file>