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396F10-653A-49E6-A6EB-E2F5A76D3D1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BE4855-D322-483E-BA4C-95EFE0A5B7B6}">
      <dgm:prSet phldrT="[Текст]"/>
      <dgm:spPr/>
      <dgm:t>
        <a:bodyPr/>
        <a:lstStyle/>
        <a:p>
          <a:r>
            <a:rPr lang="uk-UA" dirty="0" smtClean="0"/>
            <a:t>ВИДИ СТРАХОВИХ АНУЇТЕТІВ </a:t>
          </a:r>
          <a:endParaRPr lang="ru-RU" dirty="0"/>
        </a:p>
      </dgm:t>
    </dgm:pt>
    <dgm:pt modelId="{EB93B36B-0FB5-493C-ACA5-7DCB9F6CC7ED}" type="parTrans" cxnId="{C4F6F5B6-8120-42D9-9BFD-F0938B9AF5DB}">
      <dgm:prSet/>
      <dgm:spPr/>
      <dgm:t>
        <a:bodyPr/>
        <a:lstStyle/>
        <a:p>
          <a:endParaRPr lang="ru-RU"/>
        </a:p>
      </dgm:t>
    </dgm:pt>
    <dgm:pt modelId="{E32B6CAB-C759-409B-87D1-9FAF5636347E}" type="sibTrans" cxnId="{C4F6F5B6-8120-42D9-9BFD-F0938B9AF5DB}">
      <dgm:prSet/>
      <dgm:spPr/>
      <dgm:t>
        <a:bodyPr/>
        <a:lstStyle/>
        <a:p>
          <a:endParaRPr lang="ru-RU"/>
        </a:p>
      </dgm:t>
    </dgm:pt>
    <dgm:pt modelId="{FE01AD4A-18B3-4FF0-AB32-342FF4F66BBD}">
      <dgm:prSet phldrT="[Текст]"/>
      <dgm:spPr/>
      <dgm:t>
        <a:bodyPr/>
        <a:lstStyle/>
        <a:p>
          <a:r>
            <a:rPr lang="ru-RU" b="1" i="1" dirty="0" err="1" smtClean="0"/>
            <a:t>Страхування</a:t>
          </a:r>
          <a:r>
            <a:rPr lang="ru-RU" b="1" i="1" dirty="0" smtClean="0"/>
            <a:t> </a:t>
          </a:r>
          <a:r>
            <a:rPr lang="ru-RU" b="1" i="1" dirty="0" err="1" smtClean="0"/>
            <a:t>життя</a:t>
          </a:r>
          <a:r>
            <a:rPr lang="ru-RU" b="1" i="1" dirty="0" smtClean="0"/>
            <a:t> </a:t>
          </a:r>
          <a:r>
            <a:rPr lang="ru-RU" b="1" i="1" dirty="0" err="1" smtClean="0"/>
            <a:t>дітей</a:t>
          </a:r>
          <a:endParaRPr lang="ru-RU" dirty="0"/>
        </a:p>
      </dgm:t>
    </dgm:pt>
    <dgm:pt modelId="{0EEF4580-5519-4FF9-895A-D318F0BFC333}" type="parTrans" cxnId="{8B51589D-E9F1-459B-9F25-009E0131D220}">
      <dgm:prSet/>
      <dgm:spPr/>
      <dgm:t>
        <a:bodyPr/>
        <a:lstStyle/>
        <a:p>
          <a:endParaRPr lang="ru-RU"/>
        </a:p>
      </dgm:t>
    </dgm:pt>
    <dgm:pt modelId="{FDF83C3D-C4B6-41ED-BAA3-D59BF144EB78}" type="sibTrans" cxnId="{8B51589D-E9F1-459B-9F25-009E0131D220}">
      <dgm:prSet/>
      <dgm:spPr/>
      <dgm:t>
        <a:bodyPr/>
        <a:lstStyle/>
        <a:p>
          <a:endParaRPr lang="ru-RU"/>
        </a:p>
      </dgm:t>
    </dgm:pt>
    <dgm:pt modelId="{12EB14B0-8D45-4E6E-8F9B-6FEAAC5F340B}">
      <dgm:prSet phldrT="[Текст]"/>
      <dgm:spPr/>
      <dgm:t>
        <a:bodyPr/>
        <a:lstStyle/>
        <a:p>
          <a:r>
            <a:rPr lang="ru-RU" b="1" i="1" dirty="0" err="1" smtClean="0"/>
            <a:t>Страхування</a:t>
          </a:r>
          <a:r>
            <a:rPr lang="ru-RU" b="1" i="1" dirty="0" smtClean="0"/>
            <a:t> до </a:t>
          </a:r>
          <a:r>
            <a:rPr lang="ru-RU" b="1" i="1" dirty="0" err="1" smtClean="0"/>
            <a:t>вступу</a:t>
          </a:r>
          <a:r>
            <a:rPr lang="ru-RU" b="1" i="1" dirty="0" smtClean="0"/>
            <a:t> в </a:t>
          </a:r>
          <a:r>
            <a:rPr lang="ru-RU" b="1" i="1" dirty="0" err="1" smtClean="0"/>
            <a:t>шлюб</a:t>
          </a:r>
          <a:endParaRPr lang="ru-RU" dirty="0"/>
        </a:p>
      </dgm:t>
    </dgm:pt>
    <dgm:pt modelId="{1A466CF9-8B22-4275-BFD1-DE9FBEFAC916}" type="parTrans" cxnId="{A5125AA5-CBB3-49F8-8ED4-245E3059CB9A}">
      <dgm:prSet/>
      <dgm:spPr/>
      <dgm:t>
        <a:bodyPr/>
        <a:lstStyle/>
        <a:p>
          <a:endParaRPr lang="ru-RU"/>
        </a:p>
      </dgm:t>
    </dgm:pt>
    <dgm:pt modelId="{74E941EF-4A3B-4E05-B97B-AF9CE867D603}" type="sibTrans" cxnId="{A5125AA5-CBB3-49F8-8ED4-245E3059CB9A}">
      <dgm:prSet/>
      <dgm:spPr/>
      <dgm:t>
        <a:bodyPr/>
        <a:lstStyle/>
        <a:p>
          <a:endParaRPr lang="ru-RU"/>
        </a:p>
      </dgm:t>
    </dgm:pt>
    <dgm:pt modelId="{C5D13D78-6121-4A66-8C93-AC7ED4486F81}">
      <dgm:prSet phldrT="[Текст]"/>
      <dgm:spPr/>
      <dgm:t>
        <a:bodyPr/>
        <a:lstStyle/>
        <a:p>
          <a:r>
            <a:rPr lang="ru-RU" b="1" i="1" smtClean="0"/>
            <a:t>Довічне страхування життя</a:t>
          </a:r>
          <a:endParaRPr lang="ru-RU" dirty="0"/>
        </a:p>
      </dgm:t>
    </dgm:pt>
    <dgm:pt modelId="{6C3197F6-85B6-4AF9-8BAF-976D781740D5}" type="parTrans" cxnId="{73965DB3-3D58-44F7-88FD-612B3FBCE712}">
      <dgm:prSet/>
      <dgm:spPr/>
      <dgm:t>
        <a:bodyPr/>
        <a:lstStyle/>
        <a:p>
          <a:endParaRPr lang="ru-RU"/>
        </a:p>
      </dgm:t>
    </dgm:pt>
    <dgm:pt modelId="{46AC542B-9AE7-4B35-B6FA-2C3AF1EAAA17}" type="sibTrans" cxnId="{73965DB3-3D58-44F7-88FD-612B3FBCE712}">
      <dgm:prSet/>
      <dgm:spPr/>
      <dgm:t>
        <a:bodyPr/>
        <a:lstStyle/>
        <a:p>
          <a:endParaRPr lang="ru-RU"/>
        </a:p>
      </dgm:t>
    </dgm:pt>
    <dgm:pt modelId="{DCC21534-ECE6-480F-A93F-DA4298CF2A2B}" type="pres">
      <dgm:prSet presAssocID="{34396F10-653A-49E6-A6EB-E2F5A76D3D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1253009-BC2A-4CE9-B80C-C4C307EFD6DA}" type="pres">
      <dgm:prSet presAssocID="{48BE4855-D322-483E-BA4C-95EFE0A5B7B6}" presName="root" presStyleCnt="0"/>
      <dgm:spPr/>
    </dgm:pt>
    <dgm:pt modelId="{982D3857-CC2B-478C-848B-609BBC3B3025}" type="pres">
      <dgm:prSet presAssocID="{48BE4855-D322-483E-BA4C-95EFE0A5B7B6}" presName="rootComposite" presStyleCnt="0"/>
      <dgm:spPr/>
    </dgm:pt>
    <dgm:pt modelId="{B0F01B07-3DFD-4E88-8701-1FCEF2538B3B}" type="pres">
      <dgm:prSet presAssocID="{48BE4855-D322-483E-BA4C-95EFE0A5B7B6}" presName="rootText" presStyleLbl="node1" presStyleIdx="0" presStyleCnt="1" custScaleX="290171" custLinFactNeighborX="-163" custLinFactNeighborY="-13016"/>
      <dgm:spPr/>
      <dgm:t>
        <a:bodyPr/>
        <a:lstStyle/>
        <a:p>
          <a:endParaRPr lang="ru-RU"/>
        </a:p>
      </dgm:t>
    </dgm:pt>
    <dgm:pt modelId="{64D399F2-A856-4FF1-9936-4B58447BA892}" type="pres">
      <dgm:prSet presAssocID="{48BE4855-D322-483E-BA4C-95EFE0A5B7B6}" presName="rootConnector" presStyleLbl="node1" presStyleIdx="0" presStyleCnt="1"/>
      <dgm:spPr/>
      <dgm:t>
        <a:bodyPr/>
        <a:lstStyle/>
        <a:p>
          <a:endParaRPr lang="ru-RU"/>
        </a:p>
      </dgm:t>
    </dgm:pt>
    <dgm:pt modelId="{06208AB3-71BA-4DE4-B894-DD26989D40D6}" type="pres">
      <dgm:prSet presAssocID="{48BE4855-D322-483E-BA4C-95EFE0A5B7B6}" presName="childShape" presStyleCnt="0"/>
      <dgm:spPr/>
    </dgm:pt>
    <dgm:pt modelId="{1A6E599D-0206-4F92-9BAA-D79FD9B9C11E}" type="pres">
      <dgm:prSet presAssocID="{0EEF4580-5519-4FF9-895A-D318F0BFC333}" presName="Name13" presStyleLbl="parChTrans1D2" presStyleIdx="0" presStyleCnt="3"/>
      <dgm:spPr/>
      <dgm:t>
        <a:bodyPr/>
        <a:lstStyle/>
        <a:p>
          <a:endParaRPr lang="ru-RU"/>
        </a:p>
      </dgm:t>
    </dgm:pt>
    <dgm:pt modelId="{4E3DFAB2-8A01-4D1D-83EA-F343844A2DBE}" type="pres">
      <dgm:prSet presAssocID="{FE01AD4A-18B3-4FF0-AB32-342FF4F66BBD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D62D8A-549A-45D7-877E-699C297F6D3C}" type="pres">
      <dgm:prSet presAssocID="{1A466CF9-8B22-4275-BFD1-DE9FBEFAC916}" presName="Name13" presStyleLbl="parChTrans1D2" presStyleIdx="1" presStyleCnt="3"/>
      <dgm:spPr/>
      <dgm:t>
        <a:bodyPr/>
        <a:lstStyle/>
        <a:p>
          <a:endParaRPr lang="ru-RU"/>
        </a:p>
      </dgm:t>
    </dgm:pt>
    <dgm:pt modelId="{59DF1236-061E-4F73-B123-1FC4E56B5A60}" type="pres">
      <dgm:prSet presAssocID="{12EB14B0-8D45-4E6E-8F9B-6FEAAC5F340B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8D3EE-B4E9-4C94-89A0-80D90733A3FE}" type="pres">
      <dgm:prSet presAssocID="{6C3197F6-85B6-4AF9-8BAF-976D781740D5}" presName="Name13" presStyleLbl="parChTrans1D2" presStyleIdx="2" presStyleCnt="3"/>
      <dgm:spPr/>
      <dgm:t>
        <a:bodyPr/>
        <a:lstStyle/>
        <a:p>
          <a:endParaRPr lang="ru-RU"/>
        </a:p>
      </dgm:t>
    </dgm:pt>
    <dgm:pt modelId="{6B44D6CB-4F5A-4C19-ACCF-7B9919C56861}" type="pres">
      <dgm:prSet presAssocID="{C5D13D78-6121-4A66-8C93-AC7ED4486F81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D00755-5DBA-4A6B-99AF-875A0AF4AD09}" type="presOf" srcId="{12EB14B0-8D45-4E6E-8F9B-6FEAAC5F340B}" destId="{59DF1236-061E-4F73-B123-1FC4E56B5A60}" srcOrd="0" destOrd="0" presId="urn:microsoft.com/office/officeart/2005/8/layout/hierarchy3"/>
    <dgm:cxn modelId="{8B51589D-E9F1-459B-9F25-009E0131D220}" srcId="{48BE4855-D322-483E-BA4C-95EFE0A5B7B6}" destId="{FE01AD4A-18B3-4FF0-AB32-342FF4F66BBD}" srcOrd="0" destOrd="0" parTransId="{0EEF4580-5519-4FF9-895A-D318F0BFC333}" sibTransId="{FDF83C3D-C4B6-41ED-BAA3-D59BF144EB78}"/>
    <dgm:cxn modelId="{C4F6F5B6-8120-42D9-9BFD-F0938B9AF5DB}" srcId="{34396F10-653A-49E6-A6EB-E2F5A76D3D1D}" destId="{48BE4855-D322-483E-BA4C-95EFE0A5B7B6}" srcOrd="0" destOrd="0" parTransId="{EB93B36B-0FB5-493C-ACA5-7DCB9F6CC7ED}" sibTransId="{E32B6CAB-C759-409B-87D1-9FAF5636347E}"/>
    <dgm:cxn modelId="{73965DB3-3D58-44F7-88FD-612B3FBCE712}" srcId="{48BE4855-D322-483E-BA4C-95EFE0A5B7B6}" destId="{C5D13D78-6121-4A66-8C93-AC7ED4486F81}" srcOrd="2" destOrd="0" parTransId="{6C3197F6-85B6-4AF9-8BAF-976D781740D5}" sibTransId="{46AC542B-9AE7-4B35-B6FA-2C3AF1EAAA17}"/>
    <dgm:cxn modelId="{6BE68910-14B1-4482-8019-FA40CA56EA75}" type="presOf" srcId="{6C3197F6-85B6-4AF9-8BAF-976D781740D5}" destId="{A3B8D3EE-B4E9-4C94-89A0-80D90733A3FE}" srcOrd="0" destOrd="0" presId="urn:microsoft.com/office/officeart/2005/8/layout/hierarchy3"/>
    <dgm:cxn modelId="{441B2D4B-C7F2-46C7-A164-FE53B7E4FC12}" type="presOf" srcId="{0EEF4580-5519-4FF9-895A-D318F0BFC333}" destId="{1A6E599D-0206-4F92-9BAA-D79FD9B9C11E}" srcOrd="0" destOrd="0" presId="urn:microsoft.com/office/officeart/2005/8/layout/hierarchy3"/>
    <dgm:cxn modelId="{41ECC2C9-507D-4C88-9811-9542180D8E51}" type="presOf" srcId="{48BE4855-D322-483E-BA4C-95EFE0A5B7B6}" destId="{B0F01B07-3DFD-4E88-8701-1FCEF2538B3B}" srcOrd="0" destOrd="0" presId="urn:microsoft.com/office/officeart/2005/8/layout/hierarchy3"/>
    <dgm:cxn modelId="{8A8A3FE3-85F7-4646-958B-CDEBDCF65953}" type="presOf" srcId="{1A466CF9-8B22-4275-BFD1-DE9FBEFAC916}" destId="{72D62D8A-549A-45D7-877E-699C297F6D3C}" srcOrd="0" destOrd="0" presId="urn:microsoft.com/office/officeart/2005/8/layout/hierarchy3"/>
    <dgm:cxn modelId="{EDD094E0-E6E2-4FFB-8C12-8E976110C753}" type="presOf" srcId="{48BE4855-D322-483E-BA4C-95EFE0A5B7B6}" destId="{64D399F2-A856-4FF1-9936-4B58447BA892}" srcOrd="1" destOrd="0" presId="urn:microsoft.com/office/officeart/2005/8/layout/hierarchy3"/>
    <dgm:cxn modelId="{DA363E2C-CAB6-41CD-9F74-56191D60C2E2}" type="presOf" srcId="{FE01AD4A-18B3-4FF0-AB32-342FF4F66BBD}" destId="{4E3DFAB2-8A01-4D1D-83EA-F343844A2DBE}" srcOrd="0" destOrd="0" presId="urn:microsoft.com/office/officeart/2005/8/layout/hierarchy3"/>
    <dgm:cxn modelId="{A5125AA5-CBB3-49F8-8ED4-245E3059CB9A}" srcId="{48BE4855-D322-483E-BA4C-95EFE0A5B7B6}" destId="{12EB14B0-8D45-4E6E-8F9B-6FEAAC5F340B}" srcOrd="1" destOrd="0" parTransId="{1A466CF9-8B22-4275-BFD1-DE9FBEFAC916}" sibTransId="{74E941EF-4A3B-4E05-B97B-AF9CE867D603}"/>
    <dgm:cxn modelId="{C07C269B-1D80-46AA-9EDA-E1928B732037}" type="presOf" srcId="{C5D13D78-6121-4A66-8C93-AC7ED4486F81}" destId="{6B44D6CB-4F5A-4C19-ACCF-7B9919C56861}" srcOrd="0" destOrd="0" presId="urn:microsoft.com/office/officeart/2005/8/layout/hierarchy3"/>
    <dgm:cxn modelId="{BE5A467D-B953-4102-AA11-A31DD09F2097}" type="presOf" srcId="{34396F10-653A-49E6-A6EB-E2F5A76D3D1D}" destId="{DCC21534-ECE6-480F-A93F-DA4298CF2A2B}" srcOrd="0" destOrd="0" presId="urn:microsoft.com/office/officeart/2005/8/layout/hierarchy3"/>
    <dgm:cxn modelId="{3A18101F-5BC8-4AE3-BC9B-5F2151FBC998}" type="presParOf" srcId="{DCC21534-ECE6-480F-A93F-DA4298CF2A2B}" destId="{71253009-BC2A-4CE9-B80C-C4C307EFD6DA}" srcOrd="0" destOrd="0" presId="urn:microsoft.com/office/officeart/2005/8/layout/hierarchy3"/>
    <dgm:cxn modelId="{CCAB3B74-F899-4E89-99DC-0C5438311314}" type="presParOf" srcId="{71253009-BC2A-4CE9-B80C-C4C307EFD6DA}" destId="{982D3857-CC2B-478C-848B-609BBC3B3025}" srcOrd="0" destOrd="0" presId="urn:microsoft.com/office/officeart/2005/8/layout/hierarchy3"/>
    <dgm:cxn modelId="{46FDF463-320E-4BF5-AFEE-985BF8F01042}" type="presParOf" srcId="{982D3857-CC2B-478C-848B-609BBC3B3025}" destId="{B0F01B07-3DFD-4E88-8701-1FCEF2538B3B}" srcOrd="0" destOrd="0" presId="urn:microsoft.com/office/officeart/2005/8/layout/hierarchy3"/>
    <dgm:cxn modelId="{4E9E137C-E979-4575-9678-00A3CDDC94F0}" type="presParOf" srcId="{982D3857-CC2B-478C-848B-609BBC3B3025}" destId="{64D399F2-A856-4FF1-9936-4B58447BA892}" srcOrd="1" destOrd="0" presId="urn:microsoft.com/office/officeart/2005/8/layout/hierarchy3"/>
    <dgm:cxn modelId="{B4678F84-0A74-4A7A-AFAA-2DA96B90F861}" type="presParOf" srcId="{71253009-BC2A-4CE9-B80C-C4C307EFD6DA}" destId="{06208AB3-71BA-4DE4-B894-DD26989D40D6}" srcOrd="1" destOrd="0" presId="urn:microsoft.com/office/officeart/2005/8/layout/hierarchy3"/>
    <dgm:cxn modelId="{B298B71C-676C-48DF-A694-49EAA65723E3}" type="presParOf" srcId="{06208AB3-71BA-4DE4-B894-DD26989D40D6}" destId="{1A6E599D-0206-4F92-9BAA-D79FD9B9C11E}" srcOrd="0" destOrd="0" presId="urn:microsoft.com/office/officeart/2005/8/layout/hierarchy3"/>
    <dgm:cxn modelId="{A1F9C745-7AA4-4004-B650-72CF1E82369E}" type="presParOf" srcId="{06208AB3-71BA-4DE4-B894-DD26989D40D6}" destId="{4E3DFAB2-8A01-4D1D-83EA-F343844A2DBE}" srcOrd="1" destOrd="0" presId="urn:microsoft.com/office/officeart/2005/8/layout/hierarchy3"/>
    <dgm:cxn modelId="{313F19D9-97CE-49E5-81B6-85CAA93B4F35}" type="presParOf" srcId="{06208AB3-71BA-4DE4-B894-DD26989D40D6}" destId="{72D62D8A-549A-45D7-877E-699C297F6D3C}" srcOrd="2" destOrd="0" presId="urn:microsoft.com/office/officeart/2005/8/layout/hierarchy3"/>
    <dgm:cxn modelId="{ABE2186B-3CBF-47B6-863F-E1808548820F}" type="presParOf" srcId="{06208AB3-71BA-4DE4-B894-DD26989D40D6}" destId="{59DF1236-061E-4F73-B123-1FC4E56B5A60}" srcOrd="3" destOrd="0" presId="urn:microsoft.com/office/officeart/2005/8/layout/hierarchy3"/>
    <dgm:cxn modelId="{B03E56CF-8814-4E74-8A71-59413CA0A415}" type="presParOf" srcId="{06208AB3-71BA-4DE4-B894-DD26989D40D6}" destId="{A3B8D3EE-B4E9-4C94-89A0-80D90733A3FE}" srcOrd="4" destOrd="0" presId="urn:microsoft.com/office/officeart/2005/8/layout/hierarchy3"/>
    <dgm:cxn modelId="{DAFD8B81-ECC7-410A-8F01-88A25C22D00D}" type="presParOf" srcId="{06208AB3-71BA-4DE4-B894-DD26989D40D6}" destId="{6B44D6CB-4F5A-4C19-ACCF-7B9919C5686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01B07-3DFD-4E88-8701-1FCEF2538B3B}">
      <dsp:nvSpPr>
        <dsp:cNvPr id="0" name=""/>
        <dsp:cNvSpPr/>
      </dsp:nvSpPr>
      <dsp:spPr>
        <a:xfrm>
          <a:off x="0" y="127"/>
          <a:ext cx="5696102" cy="981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ВИДИ СТРАХОВИХ АНУЇТЕТІВ </a:t>
          </a:r>
          <a:endParaRPr lang="ru-RU" sz="3100" kern="1200" dirty="0"/>
        </a:p>
      </dsp:txBody>
      <dsp:txXfrm>
        <a:off x="28747" y="28874"/>
        <a:ext cx="5638608" cy="924013"/>
      </dsp:txXfrm>
    </dsp:sp>
    <dsp:sp modelId="{1A6E599D-0206-4F92-9BAA-D79FD9B9C11E}">
      <dsp:nvSpPr>
        <dsp:cNvPr id="0" name=""/>
        <dsp:cNvSpPr/>
      </dsp:nvSpPr>
      <dsp:spPr>
        <a:xfrm>
          <a:off x="569610" y="981635"/>
          <a:ext cx="572804" cy="8638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3883"/>
              </a:lnTo>
              <a:lnTo>
                <a:pt x="572804" y="86388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3DFAB2-8A01-4D1D-83EA-F343844A2DBE}">
      <dsp:nvSpPr>
        <dsp:cNvPr id="0" name=""/>
        <dsp:cNvSpPr/>
      </dsp:nvSpPr>
      <dsp:spPr>
        <a:xfrm>
          <a:off x="1142414" y="1354765"/>
          <a:ext cx="1570412" cy="98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1" kern="1200" dirty="0" err="1" smtClean="0"/>
            <a:t>Страхування</a:t>
          </a:r>
          <a:r>
            <a:rPr lang="ru-RU" sz="1700" b="1" i="1" kern="1200" dirty="0" smtClean="0"/>
            <a:t> </a:t>
          </a:r>
          <a:r>
            <a:rPr lang="ru-RU" sz="1700" b="1" i="1" kern="1200" dirty="0" err="1" smtClean="0"/>
            <a:t>життя</a:t>
          </a:r>
          <a:r>
            <a:rPr lang="ru-RU" sz="1700" b="1" i="1" kern="1200" dirty="0" smtClean="0"/>
            <a:t> </a:t>
          </a:r>
          <a:r>
            <a:rPr lang="ru-RU" sz="1700" b="1" i="1" kern="1200" dirty="0" err="1" smtClean="0"/>
            <a:t>дітей</a:t>
          </a:r>
          <a:endParaRPr lang="ru-RU" sz="1700" kern="1200" dirty="0"/>
        </a:p>
      </dsp:txBody>
      <dsp:txXfrm>
        <a:off x="1171161" y="1383512"/>
        <a:ext cx="1512918" cy="924013"/>
      </dsp:txXfrm>
    </dsp:sp>
    <dsp:sp modelId="{72D62D8A-549A-45D7-877E-699C297F6D3C}">
      <dsp:nvSpPr>
        <dsp:cNvPr id="0" name=""/>
        <dsp:cNvSpPr/>
      </dsp:nvSpPr>
      <dsp:spPr>
        <a:xfrm>
          <a:off x="569610" y="981635"/>
          <a:ext cx="572804" cy="20907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0768"/>
              </a:lnTo>
              <a:lnTo>
                <a:pt x="572804" y="209076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DF1236-061E-4F73-B123-1FC4E56B5A60}">
      <dsp:nvSpPr>
        <dsp:cNvPr id="0" name=""/>
        <dsp:cNvSpPr/>
      </dsp:nvSpPr>
      <dsp:spPr>
        <a:xfrm>
          <a:off x="1142414" y="2581650"/>
          <a:ext cx="1570412" cy="98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1" kern="1200" dirty="0" err="1" smtClean="0"/>
            <a:t>Страхування</a:t>
          </a:r>
          <a:r>
            <a:rPr lang="ru-RU" sz="1700" b="1" i="1" kern="1200" dirty="0" smtClean="0"/>
            <a:t> до </a:t>
          </a:r>
          <a:r>
            <a:rPr lang="ru-RU" sz="1700" b="1" i="1" kern="1200" dirty="0" err="1" smtClean="0"/>
            <a:t>вступу</a:t>
          </a:r>
          <a:r>
            <a:rPr lang="ru-RU" sz="1700" b="1" i="1" kern="1200" dirty="0" smtClean="0"/>
            <a:t> в </a:t>
          </a:r>
          <a:r>
            <a:rPr lang="ru-RU" sz="1700" b="1" i="1" kern="1200" dirty="0" err="1" smtClean="0"/>
            <a:t>шлюб</a:t>
          </a:r>
          <a:endParaRPr lang="ru-RU" sz="1700" kern="1200" dirty="0"/>
        </a:p>
      </dsp:txBody>
      <dsp:txXfrm>
        <a:off x="1171161" y="2610397"/>
        <a:ext cx="1512918" cy="924013"/>
      </dsp:txXfrm>
    </dsp:sp>
    <dsp:sp modelId="{A3B8D3EE-B4E9-4C94-89A0-80D90733A3FE}">
      <dsp:nvSpPr>
        <dsp:cNvPr id="0" name=""/>
        <dsp:cNvSpPr/>
      </dsp:nvSpPr>
      <dsp:spPr>
        <a:xfrm>
          <a:off x="569610" y="981635"/>
          <a:ext cx="572804" cy="3317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7653"/>
              </a:lnTo>
              <a:lnTo>
                <a:pt x="572804" y="331765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4D6CB-4F5A-4C19-ACCF-7B9919C56861}">
      <dsp:nvSpPr>
        <dsp:cNvPr id="0" name=""/>
        <dsp:cNvSpPr/>
      </dsp:nvSpPr>
      <dsp:spPr>
        <a:xfrm>
          <a:off x="1142414" y="3808535"/>
          <a:ext cx="1570412" cy="98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1" kern="1200" smtClean="0"/>
            <a:t>Довічне страхування життя</a:t>
          </a:r>
          <a:endParaRPr lang="ru-RU" sz="1700" kern="1200" dirty="0"/>
        </a:p>
      </dsp:txBody>
      <dsp:txXfrm>
        <a:off x="1171161" y="3837282"/>
        <a:ext cx="1512918" cy="924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94979-7782-4F38-B107-43EA0A8FA0F8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D34FE-F548-40BC-939C-F76C56CD5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89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D34FE-F548-40BC-939C-F76C56CD577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30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92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1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7718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602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2614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486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188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08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5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9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0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5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02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9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91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15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7C29E-06C0-4BD5-B96B-2D36229F7B1B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9E2FC3-E7FA-489D-B075-ADB2063C7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26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4112" y="1135292"/>
            <a:ext cx="7766936" cy="1646302"/>
          </a:xfrm>
        </p:spPr>
        <p:txBody>
          <a:bodyPr/>
          <a:lstStyle/>
          <a:p>
            <a:r>
              <a:rPr lang="ru-RU" sz="4800" b="1" dirty="0" smtClean="0"/>
              <a:t>СТРАХУВАННЯ РЕНТИ І ПЕНСІЙ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3603006"/>
            <a:ext cx="6815669" cy="1320802"/>
          </a:xfrm>
        </p:spPr>
        <p:txBody>
          <a:bodyPr>
            <a:normAutofit/>
          </a:bodyPr>
          <a:lstStyle/>
          <a:p>
            <a:pPr algn="r"/>
            <a:r>
              <a:rPr lang="uk-UA" dirty="0" smtClean="0"/>
              <a:t>Виконали студентки </a:t>
            </a:r>
          </a:p>
          <a:p>
            <a:pPr algn="r"/>
            <a:r>
              <a:rPr lang="uk-UA" dirty="0" smtClean="0"/>
              <a:t>групи  Ф1С1: </a:t>
            </a:r>
          </a:p>
          <a:p>
            <a:pPr algn="r"/>
            <a:r>
              <a:rPr lang="uk-UA" dirty="0" err="1" smtClean="0"/>
              <a:t>Труфан</a:t>
            </a:r>
            <a:r>
              <a:rPr lang="uk-UA" dirty="0" smtClean="0"/>
              <a:t> Я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43850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6510" y="453978"/>
            <a:ext cx="8596668" cy="1320800"/>
          </a:xfrm>
        </p:spPr>
        <p:txBody>
          <a:bodyPr/>
          <a:lstStyle/>
          <a:p>
            <a:r>
              <a:rPr lang="uk-UA" dirty="0" smtClean="0"/>
              <a:t>Договори страхування</a:t>
            </a:r>
            <a:endParaRPr lang="ru-RU" dirty="0"/>
          </a:p>
        </p:txBody>
      </p:sp>
      <p:pic>
        <p:nvPicPr>
          <p:cNvPr id="7170" name="Picture 2" descr="Картинки по запросу договір пенсійне страхуванн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288" y="1774779"/>
            <a:ext cx="5181024" cy="3450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288" y="1930399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Договори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можуть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бути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укладені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дієздатними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громадянами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Максимальний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застрахованої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особи на момент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договору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для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жінки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звичайно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обмежений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54 роками, а для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чоловіків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— 59 роками,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тобто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рік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пенсійного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забезпечення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Однак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є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програми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пенсійного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передбачають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виплату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пенсії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наступного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місяця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після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моменту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сплати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страхового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внеску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громадян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як правило,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розпочинається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незалежно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стану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здоров'я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на момент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угоди.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54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295" y="1199938"/>
            <a:ext cx="3635359" cy="1320800"/>
          </a:xfrm>
        </p:spPr>
        <p:txBody>
          <a:bodyPr>
            <a:noAutofit/>
          </a:bodyPr>
          <a:lstStyle/>
          <a:p>
            <a:r>
              <a:rPr lang="ru-RU" sz="1800" dirty="0"/>
              <a:t>Страхова сума </a:t>
            </a:r>
            <a:r>
              <a:rPr lang="ru-RU" sz="1800" dirty="0" err="1"/>
              <a:t>встановлюється</a:t>
            </a:r>
            <a:r>
              <a:rPr lang="ru-RU" sz="1800" dirty="0"/>
              <a:t> в </a:t>
            </a:r>
            <a:r>
              <a:rPr lang="ru-RU" sz="1800" dirty="0" err="1"/>
              <a:t>договорі</a:t>
            </a:r>
            <a:r>
              <a:rPr lang="ru-RU" sz="1800" dirty="0"/>
              <a:t> </a:t>
            </a:r>
            <a:r>
              <a:rPr lang="ru-RU" sz="1800" dirty="0" err="1"/>
              <a:t>страхування</a:t>
            </a:r>
            <a:r>
              <a:rPr lang="ru-RU" sz="1800" dirty="0"/>
              <a:t> в </a:t>
            </a:r>
            <a:r>
              <a:rPr lang="ru-RU" sz="1800" dirty="0" err="1"/>
              <a:t>розмірі</a:t>
            </a:r>
            <a:r>
              <a:rPr lang="ru-RU" sz="1800" dirty="0"/>
              <a:t> </a:t>
            </a:r>
            <a:r>
              <a:rPr lang="ru-RU" sz="1800" dirty="0" err="1"/>
              <a:t>суми</a:t>
            </a:r>
            <a:r>
              <a:rPr lang="ru-RU" sz="1800" dirty="0"/>
              <a:t> </a:t>
            </a:r>
            <a:r>
              <a:rPr lang="ru-RU" sz="1800" dirty="0" err="1"/>
              <a:t>періодичних</a:t>
            </a:r>
            <a:r>
              <a:rPr lang="ru-RU" sz="1800" dirty="0"/>
              <a:t> </a:t>
            </a:r>
            <a:r>
              <a:rPr lang="ru-RU" sz="1800" dirty="0" err="1"/>
              <a:t>страхових</a:t>
            </a:r>
            <a:r>
              <a:rPr lang="ru-RU" sz="1800" dirty="0"/>
              <a:t> </a:t>
            </a:r>
            <a:r>
              <a:rPr lang="ru-RU" sz="1800" dirty="0" err="1"/>
              <a:t>виплат</a:t>
            </a:r>
            <a:r>
              <a:rPr lang="ru-RU" sz="1800" dirty="0"/>
              <a:t>. В </a:t>
            </a:r>
            <a:r>
              <a:rPr lang="ru-RU" sz="1800" dirty="0" err="1"/>
              <a:t>угодах</a:t>
            </a:r>
            <a:r>
              <a:rPr lang="ru-RU" sz="1800" dirty="0"/>
              <a:t> </a:t>
            </a:r>
            <a:r>
              <a:rPr lang="ru-RU" sz="1800" dirty="0" err="1"/>
              <a:t>пенсійного</a:t>
            </a:r>
            <a:r>
              <a:rPr lang="ru-RU" sz="1800" dirty="0"/>
              <a:t> </a:t>
            </a:r>
            <a:r>
              <a:rPr lang="ru-RU" sz="1800" dirty="0" err="1"/>
              <a:t>страхування</a:t>
            </a:r>
            <a:r>
              <a:rPr lang="ru-RU" sz="1800" dirty="0"/>
              <a:t> вони </a:t>
            </a: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називатися</a:t>
            </a:r>
            <a:r>
              <a:rPr lang="ru-RU" sz="1800" dirty="0"/>
              <a:t> </a:t>
            </a:r>
            <a:r>
              <a:rPr lang="ru-RU" sz="1800" dirty="0" err="1"/>
              <a:t>пенсіями</a:t>
            </a:r>
            <a:r>
              <a:rPr lang="ru-RU" sz="1800" dirty="0"/>
              <a:t>. </a:t>
            </a:r>
            <a:r>
              <a:rPr lang="ru-RU" sz="1800" dirty="0" err="1"/>
              <a:t>Іноді</a:t>
            </a:r>
            <a:r>
              <a:rPr lang="ru-RU" sz="1800" dirty="0"/>
              <a:t> в </a:t>
            </a:r>
            <a:r>
              <a:rPr lang="ru-RU" sz="1800" dirty="0" err="1"/>
              <a:t>угоді</a:t>
            </a:r>
            <a:r>
              <a:rPr lang="ru-RU" sz="1800" dirty="0"/>
              <a:t> </a:t>
            </a:r>
            <a:r>
              <a:rPr lang="ru-RU" sz="1800" dirty="0" err="1"/>
              <a:t>страхування</a:t>
            </a:r>
            <a:r>
              <a:rPr lang="ru-RU" sz="1800" dirty="0"/>
              <a:t> </a:t>
            </a:r>
            <a:r>
              <a:rPr lang="ru-RU" sz="1800" dirty="0" err="1"/>
              <a:t>може</a:t>
            </a:r>
            <a:r>
              <a:rPr lang="ru-RU" sz="1800" dirty="0"/>
              <a:t> бути </a:t>
            </a:r>
            <a:r>
              <a:rPr lang="ru-RU" sz="1800" dirty="0" err="1"/>
              <a:t>передбачена</a:t>
            </a:r>
            <a:r>
              <a:rPr lang="ru-RU" sz="1800" dirty="0"/>
              <a:t> участь особи в </a:t>
            </a:r>
            <a:r>
              <a:rPr lang="ru-RU" sz="1800" dirty="0" err="1"/>
              <a:t>прибутку</a:t>
            </a:r>
            <a:r>
              <a:rPr lang="ru-RU" sz="1800" dirty="0"/>
              <a:t>, </a:t>
            </a:r>
            <a:r>
              <a:rPr lang="ru-RU" sz="1800" dirty="0" err="1"/>
              <a:t>який</a:t>
            </a:r>
            <a:r>
              <a:rPr lang="ru-RU" sz="1800" dirty="0"/>
              <a:t> </a:t>
            </a:r>
            <a:r>
              <a:rPr lang="ru-RU" sz="1800" dirty="0" err="1"/>
              <a:t>страхова</a:t>
            </a:r>
            <a:r>
              <a:rPr lang="ru-RU" sz="1800" dirty="0"/>
              <a:t> </a:t>
            </a:r>
            <a:r>
              <a:rPr lang="ru-RU" sz="1800" dirty="0" err="1"/>
              <a:t>організація</a:t>
            </a:r>
            <a:r>
              <a:rPr lang="ru-RU" sz="1800" dirty="0"/>
              <a:t> </a:t>
            </a:r>
            <a:r>
              <a:rPr lang="ru-RU" sz="1800" dirty="0" err="1"/>
              <a:t>отримує</a:t>
            </a:r>
            <a:r>
              <a:rPr lang="ru-RU" sz="1800" dirty="0"/>
              <a:t> в </a:t>
            </a:r>
            <a:r>
              <a:rPr lang="ru-RU" sz="1800" dirty="0" err="1"/>
              <a:t>результаті</a:t>
            </a:r>
            <a:r>
              <a:rPr lang="ru-RU" sz="1800" dirty="0"/>
              <a:t> </a:t>
            </a:r>
            <a:r>
              <a:rPr lang="ru-RU" sz="1800" dirty="0" err="1"/>
              <a:t>інвестування</a:t>
            </a:r>
            <a:r>
              <a:rPr lang="ru-RU" sz="1800" dirty="0"/>
              <a:t> </a:t>
            </a:r>
            <a:r>
              <a:rPr lang="ru-RU" sz="1800" dirty="0" err="1"/>
              <a:t>страхових</a:t>
            </a:r>
            <a:r>
              <a:rPr lang="ru-RU" sz="1800" dirty="0"/>
              <a:t> </a:t>
            </a:r>
            <a:r>
              <a:rPr lang="ru-RU" sz="1800" dirty="0" err="1"/>
              <a:t>внесків</a:t>
            </a:r>
            <a:r>
              <a:rPr lang="ru-RU" sz="1800" dirty="0"/>
              <a:t> з </a:t>
            </a:r>
            <a:r>
              <a:rPr lang="ru-RU" sz="1800" dirty="0" err="1"/>
              <a:t>цього</a:t>
            </a:r>
            <a:r>
              <a:rPr lang="ru-RU" sz="1800" dirty="0"/>
              <a:t> виду </a:t>
            </a:r>
            <a:r>
              <a:rPr lang="ru-RU" sz="1800" dirty="0" err="1"/>
              <a:t>страхування</a:t>
            </a:r>
            <a:r>
              <a:rPr lang="ru-RU" sz="1800" dirty="0"/>
              <a:t>.</a:t>
            </a:r>
          </a:p>
        </p:txBody>
      </p:sp>
      <p:pic>
        <p:nvPicPr>
          <p:cNvPr id="8194" name="Picture 2" descr="Картинки по запросу страхова сум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973" y="1363710"/>
            <a:ext cx="6028554" cy="3767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301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43" y="624110"/>
            <a:ext cx="9320970" cy="128089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буде </a:t>
            </a:r>
            <a:r>
              <a:rPr lang="ru-RU" dirty="0" err="1"/>
              <a:t>отримувати</a:t>
            </a:r>
            <a:r>
              <a:rPr lang="ru-RU" dirty="0"/>
              <a:t> застрахована особа,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таких </a:t>
            </a:r>
            <a:r>
              <a:rPr lang="ru-RU" dirty="0" err="1"/>
              <a:t>обставин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3643" y="2160896"/>
            <a:ext cx="8915400" cy="3777622"/>
          </a:xfrm>
        </p:spPr>
        <p:txBody>
          <a:bodyPr/>
          <a:lstStyle/>
          <a:p>
            <a:r>
              <a:rPr lang="ru-RU" dirty="0" err="1"/>
              <a:t>величини</a:t>
            </a:r>
            <a:r>
              <a:rPr lang="ru-RU" dirty="0"/>
              <a:t> </a:t>
            </a:r>
            <a:r>
              <a:rPr lang="ru-RU" dirty="0" err="1"/>
              <a:t>внесених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;</a:t>
            </a:r>
          </a:p>
          <a:p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пройшли</a:t>
            </a:r>
            <a:r>
              <a:rPr lang="ru-RU" dirty="0"/>
              <a:t> з моменту </a:t>
            </a:r>
            <a:r>
              <a:rPr lang="ru-RU" dirty="0" err="1"/>
              <a:t>укладання</a:t>
            </a:r>
            <a:r>
              <a:rPr lang="ru-RU" dirty="0"/>
              <a:t> договору </a:t>
            </a:r>
            <a:r>
              <a:rPr lang="ru-RU" dirty="0" err="1"/>
              <a:t>страхування</a:t>
            </a:r>
            <a:r>
              <a:rPr lang="ru-RU" dirty="0"/>
              <a:t> (та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) до початку </a:t>
            </a:r>
            <a:r>
              <a:rPr lang="ru-RU" dirty="0" err="1"/>
              <a:t>пенсійних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: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накопичення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більша</a:t>
            </a:r>
            <a:r>
              <a:rPr lang="ru-RU" dirty="0"/>
              <a:t> </a:t>
            </a:r>
            <a:r>
              <a:rPr lang="ru-RU" dirty="0" err="1"/>
              <a:t>накопичена</a:t>
            </a:r>
            <a:r>
              <a:rPr lang="ru-RU" dirty="0"/>
              <a:t> сума і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вищий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пенсії</a:t>
            </a:r>
            <a:r>
              <a:rPr lang="ru-RU" dirty="0"/>
              <a:t> за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рівних</a:t>
            </a:r>
            <a:r>
              <a:rPr lang="ru-RU" dirty="0"/>
              <a:t> умов;</a:t>
            </a:r>
          </a:p>
          <a:p>
            <a:r>
              <a:rPr lang="ru-RU" dirty="0" err="1" smtClean="0"/>
              <a:t>віку</a:t>
            </a:r>
            <a:r>
              <a:rPr lang="ru-RU" dirty="0" smtClean="0"/>
              <a:t> </a:t>
            </a:r>
            <a:r>
              <a:rPr lang="ru-RU" dirty="0" err="1"/>
              <a:t>застрахованої</a:t>
            </a:r>
            <a:r>
              <a:rPr lang="ru-RU" dirty="0"/>
              <a:t> особи: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старша</a:t>
            </a:r>
            <a:r>
              <a:rPr lang="ru-RU" dirty="0"/>
              <a:t> застрахована особа,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менший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накопичення</a:t>
            </a:r>
            <a:r>
              <a:rPr lang="ru-RU" dirty="0"/>
              <a:t> і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страховий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повинен бути </a:t>
            </a:r>
            <a:r>
              <a:rPr lang="ru-RU" dirty="0" err="1"/>
              <a:t>сплачений</a:t>
            </a:r>
            <a:r>
              <a:rPr lang="ru-RU" dirty="0"/>
              <a:t>;</a:t>
            </a:r>
          </a:p>
          <a:p>
            <a:r>
              <a:rPr lang="ru-RU" dirty="0" err="1" smtClean="0"/>
              <a:t>статі</a:t>
            </a:r>
            <a:r>
              <a:rPr lang="ru-RU" dirty="0" smtClean="0"/>
              <a:t> </a:t>
            </a:r>
            <a:r>
              <a:rPr lang="ru-RU" dirty="0" err="1"/>
              <a:t>застрахованої</a:t>
            </a:r>
            <a:r>
              <a:rPr lang="ru-RU" dirty="0"/>
              <a:t> особи: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обставина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вона </a:t>
            </a:r>
            <a:r>
              <a:rPr lang="ru-RU" dirty="0" err="1"/>
              <a:t>пов'язана</a:t>
            </a:r>
            <a:r>
              <a:rPr lang="ru-RU" dirty="0"/>
              <a:t> з </a:t>
            </a:r>
            <a:r>
              <a:rPr lang="ru-RU" dirty="0" err="1"/>
              <a:t>тривалістю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застрахованої</a:t>
            </a:r>
            <a:r>
              <a:rPr lang="ru-RU" dirty="0"/>
              <a:t> особи та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 </a:t>
            </a:r>
            <a:r>
              <a:rPr lang="ru-RU" dirty="0" err="1"/>
              <a:t>пенсій</a:t>
            </a:r>
            <a:r>
              <a:rPr lang="ru-RU" dirty="0"/>
              <a:t> і </a:t>
            </a:r>
            <a:r>
              <a:rPr lang="ru-RU" dirty="0" err="1"/>
              <a:t>необхідний</a:t>
            </a:r>
            <a:r>
              <a:rPr lang="ru-RU" dirty="0"/>
              <a:t>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страховий</a:t>
            </a:r>
            <a:r>
              <a:rPr lang="ru-RU" dirty="0"/>
              <a:t> фонд.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99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001" y="1579452"/>
            <a:ext cx="6796734" cy="2542171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Звичайно</a:t>
            </a:r>
            <a:r>
              <a:rPr lang="ru-RU" dirty="0"/>
              <a:t> величина страхового </a:t>
            </a:r>
            <a:r>
              <a:rPr lang="ru-RU" dirty="0" err="1"/>
              <a:t>внеску</a:t>
            </a:r>
            <a:r>
              <a:rPr lang="ru-RU" dirty="0"/>
              <a:t> для </a:t>
            </a:r>
            <a:r>
              <a:rPr lang="ru-RU" dirty="0" err="1"/>
              <a:t>жінок</a:t>
            </a:r>
            <a:r>
              <a:rPr lang="ru-RU" dirty="0"/>
              <a:t> в 1,5 раза </a:t>
            </a:r>
            <a:r>
              <a:rPr lang="ru-RU" dirty="0" err="1"/>
              <a:t>більша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для </a:t>
            </a:r>
            <a:r>
              <a:rPr lang="ru-RU" dirty="0" err="1"/>
              <a:t>чоловіків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є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страхового </a:t>
            </a:r>
            <a:r>
              <a:rPr lang="ru-RU" dirty="0" err="1"/>
              <a:t>внеску</a:t>
            </a:r>
            <a:r>
              <a:rPr lang="ru-RU" dirty="0"/>
              <a:t> не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статі</a:t>
            </a:r>
            <a:r>
              <a:rPr lang="ru-RU" dirty="0"/>
              <a:t>.</a:t>
            </a:r>
          </a:p>
        </p:txBody>
      </p:sp>
      <p:pic>
        <p:nvPicPr>
          <p:cNvPr id="9218" name="Picture 2" descr="Картинки по запросу Звичайно величина страхового внеску для жінок в 1,5 раза більша, ніж для чоловіків. Однак є програми страхування, в яких розмір страхового внеску не залежить від статі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735" y="1579452"/>
            <a:ext cx="3784116" cy="3784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7794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5858752" cy="976312"/>
          </a:xfrm>
        </p:spPr>
        <p:txBody>
          <a:bodyPr>
            <a:normAutofit/>
          </a:bodyPr>
          <a:lstStyle/>
          <a:p>
            <a:r>
              <a:rPr lang="uk-UA" sz="2800" b="1" dirty="0" smtClean="0"/>
              <a:t>Стан страхування в Україні 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19415" y="2118436"/>
            <a:ext cx="4885899" cy="4262436"/>
          </a:xfrm>
        </p:spPr>
        <p:txBody>
          <a:bodyPr>
            <a:normAutofit/>
          </a:bodyPr>
          <a:lstStyle/>
          <a:p>
            <a:r>
              <a:rPr lang="ru-RU" sz="1800" dirty="0" err="1"/>
              <a:t>Існуюча</a:t>
            </a:r>
            <a:r>
              <a:rPr lang="ru-RU" sz="1800" dirty="0"/>
              <a:t> в </a:t>
            </a:r>
            <a:r>
              <a:rPr lang="ru-RU" sz="1800" dirty="0" err="1"/>
              <a:t>Україні</a:t>
            </a:r>
            <a:r>
              <a:rPr lang="ru-RU" sz="1800" dirty="0"/>
              <a:t> система </a:t>
            </a:r>
            <a:r>
              <a:rPr lang="ru-RU" sz="1800" dirty="0" err="1"/>
              <a:t>пенсійного</a:t>
            </a:r>
            <a:r>
              <a:rPr lang="ru-RU" sz="1800" dirty="0"/>
              <a:t> </a:t>
            </a:r>
            <a:r>
              <a:rPr lang="ru-RU" sz="1800" dirty="0" err="1"/>
              <a:t>забезпечення</a:t>
            </a:r>
            <a:r>
              <a:rPr lang="ru-RU" sz="1800" dirty="0"/>
              <a:t> </a:t>
            </a:r>
            <a:r>
              <a:rPr lang="ru-RU" sz="1800" dirty="0" err="1"/>
              <a:t>громадян</a:t>
            </a:r>
            <a:r>
              <a:rPr lang="ru-RU" sz="1800" dirty="0"/>
              <a:t> </a:t>
            </a:r>
            <a:r>
              <a:rPr lang="ru-RU" sz="1800" dirty="0" err="1"/>
              <a:t>потребує</a:t>
            </a:r>
            <a:r>
              <a:rPr lang="ru-RU" sz="1800" dirty="0"/>
              <a:t> </a:t>
            </a:r>
            <a:r>
              <a:rPr lang="ru-RU" sz="1800" dirty="0" err="1"/>
              <a:t>докорінних</a:t>
            </a:r>
            <a:r>
              <a:rPr lang="ru-RU" sz="1800" dirty="0"/>
              <a:t> </a:t>
            </a:r>
            <a:r>
              <a:rPr lang="ru-RU" sz="1800" dirty="0" err="1"/>
              <a:t>змін</a:t>
            </a:r>
            <a:r>
              <a:rPr lang="ru-RU" sz="1800" dirty="0"/>
              <a:t>, </a:t>
            </a:r>
            <a:r>
              <a:rPr lang="ru-RU" sz="1800" dirty="0" err="1"/>
              <a:t>оскільки</a:t>
            </a:r>
            <a:r>
              <a:rPr lang="ru-RU" sz="1800" dirty="0"/>
              <a:t> не </a:t>
            </a:r>
            <a:r>
              <a:rPr lang="ru-RU" sz="1800" dirty="0" err="1"/>
              <a:t>відповідає</a:t>
            </a:r>
            <a:r>
              <a:rPr lang="ru-RU" sz="1800" dirty="0"/>
              <a:t> </a:t>
            </a:r>
            <a:r>
              <a:rPr lang="ru-RU" sz="1800" dirty="0" err="1"/>
              <a:t>сучасним</a:t>
            </a:r>
            <a:r>
              <a:rPr lang="ru-RU" sz="1800" dirty="0"/>
              <a:t> </a:t>
            </a:r>
            <a:r>
              <a:rPr lang="ru-RU" sz="1800" dirty="0" err="1"/>
              <a:t>вимогам</a:t>
            </a:r>
            <a:r>
              <a:rPr lang="ru-RU" sz="1800" dirty="0"/>
              <a:t>. З </a:t>
            </a:r>
            <a:r>
              <a:rPr lang="ru-RU" sz="1800" dirty="0" err="1"/>
              <a:t>огляду</a:t>
            </a:r>
            <a:r>
              <a:rPr lang="ru-RU" sz="1800" dirty="0"/>
              <a:t> на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високий</a:t>
            </a:r>
            <a:r>
              <a:rPr lang="ru-RU" sz="1800" dirty="0"/>
              <a:t> </a:t>
            </a:r>
            <a:r>
              <a:rPr lang="ru-RU" sz="1800" dirty="0" err="1"/>
              <a:t>рівень</a:t>
            </a:r>
            <a:r>
              <a:rPr lang="ru-RU" sz="1800" dirty="0"/>
              <a:t> </a:t>
            </a:r>
            <a:r>
              <a:rPr lang="ru-RU" sz="1800" dirty="0" err="1"/>
              <a:t>пенсійного</a:t>
            </a:r>
            <a:r>
              <a:rPr lang="ru-RU" sz="1800" dirty="0"/>
              <a:t> </a:t>
            </a:r>
            <a:r>
              <a:rPr lang="ru-RU" sz="1800" dirty="0" err="1"/>
              <a:t>забезпечення</a:t>
            </a:r>
            <a:r>
              <a:rPr lang="ru-RU" sz="1800" dirty="0"/>
              <a:t> в </a:t>
            </a:r>
            <a:r>
              <a:rPr lang="ru-RU" sz="1800" dirty="0" err="1"/>
              <a:t>економічно</a:t>
            </a:r>
            <a:r>
              <a:rPr lang="ru-RU" sz="1800" dirty="0"/>
              <a:t> </a:t>
            </a:r>
            <a:r>
              <a:rPr lang="ru-RU" sz="1800" dirty="0" err="1"/>
              <a:t>розвинутих</a:t>
            </a:r>
            <a:r>
              <a:rPr lang="ru-RU" sz="1800" dirty="0"/>
              <a:t> </a:t>
            </a:r>
            <a:r>
              <a:rPr lang="ru-RU" sz="1800" dirty="0" err="1"/>
              <a:t>країнах</a:t>
            </a:r>
            <a:r>
              <a:rPr lang="ru-RU" sz="1800" dirty="0"/>
              <a:t> </a:t>
            </a:r>
            <a:r>
              <a:rPr lang="ru-RU" sz="1800" dirty="0" err="1"/>
              <a:t>може</a:t>
            </a:r>
            <a:r>
              <a:rPr lang="ru-RU" sz="1800" dirty="0"/>
              <a:t> стати основою для </a:t>
            </a:r>
            <a:r>
              <a:rPr lang="ru-RU" sz="1800" dirty="0" err="1"/>
              <a:t>глибокого</a:t>
            </a:r>
            <a:r>
              <a:rPr lang="ru-RU" sz="1800" dirty="0"/>
              <a:t> </a:t>
            </a:r>
            <a:r>
              <a:rPr lang="ru-RU" sz="1800" dirty="0" err="1"/>
              <a:t>дослідження</a:t>
            </a:r>
            <a:r>
              <a:rPr lang="ru-RU" sz="1800" dirty="0"/>
              <a:t> і </a:t>
            </a:r>
            <a:r>
              <a:rPr lang="ru-RU" sz="1800" dirty="0" err="1"/>
              <a:t>використання</a:t>
            </a:r>
            <a:r>
              <a:rPr lang="ru-RU" sz="1800" dirty="0"/>
              <a:t> </a:t>
            </a:r>
            <a:r>
              <a:rPr lang="ru-RU" sz="1800" dirty="0" err="1"/>
              <a:t>набутого</a:t>
            </a:r>
            <a:r>
              <a:rPr lang="ru-RU" sz="1800" dirty="0"/>
              <a:t> </a:t>
            </a:r>
            <a:r>
              <a:rPr lang="ru-RU" sz="1800" dirty="0" err="1"/>
              <a:t>досвіду</a:t>
            </a:r>
            <a:r>
              <a:rPr lang="ru-RU" sz="1800" dirty="0"/>
              <a:t> при </a:t>
            </a:r>
            <a:r>
              <a:rPr lang="ru-RU" sz="1800" dirty="0" err="1"/>
              <a:t>удосконаленні</a:t>
            </a:r>
            <a:r>
              <a:rPr lang="ru-RU" sz="1800" dirty="0"/>
              <a:t> </a:t>
            </a:r>
            <a:r>
              <a:rPr lang="ru-RU" sz="1800" dirty="0" err="1"/>
              <a:t>пенсійної</a:t>
            </a:r>
            <a:r>
              <a:rPr lang="ru-RU" sz="1800" dirty="0"/>
              <a:t> </a:t>
            </a:r>
            <a:r>
              <a:rPr lang="ru-RU" sz="1800" dirty="0" err="1"/>
              <a:t>системи</a:t>
            </a:r>
            <a:r>
              <a:rPr lang="ru-RU" sz="1800" dirty="0"/>
              <a:t> в </a:t>
            </a:r>
            <a:r>
              <a:rPr lang="ru-RU" sz="1800" dirty="0" err="1"/>
              <a:t>Україні</a:t>
            </a:r>
            <a:r>
              <a:rPr lang="ru-RU" sz="1800" dirty="0"/>
              <a:t>.</a:t>
            </a:r>
          </a:p>
        </p:txBody>
      </p:sp>
      <p:pic>
        <p:nvPicPr>
          <p:cNvPr id="10242" name="Picture 2" descr="Картинки по запросу Існуюча в Україні система пенсійного забезпеч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806" y="1941015"/>
            <a:ext cx="5247120" cy="3490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21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762012" cy="6131532"/>
          </a:xfrm>
        </p:spPr>
        <p:txBody>
          <a:bodyPr>
            <a:normAutofit/>
          </a:bodyPr>
          <a:lstStyle/>
          <a:p>
            <a:r>
              <a:rPr lang="uk-UA" sz="9600" dirty="0" smtClean="0"/>
              <a:t>Дякуємо </a:t>
            </a:r>
            <a:br>
              <a:rPr lang="uk-UA" sz="9600" dirty="0" smtClean="0"/>
            </a:br>
            <a:r>
              <a:rPr lang="uk-UA" sz="9600" dirty="0" smtClean="0"/>
              <a:t>за </a:t>
            </a:r>
            <a:br>
              <a:rPr lang="uk-UA" sz="9600" dirty="0" smtClean="0"/>
            </a:br>
            <a:r>
              <a:rPr lang="uk-UA" sz="9600" dirty="0" smtClean="0"/>
              <a:t>увагу!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75854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0" y="2234696"/>
            <a:ext cx="3718455" cy="576744"/>
          </a:xfrm>
        </p:spPr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pic>
        <p:nvPicPr>
          <p:cNvPr id="1026" name="Picture 2" descr="http://finance.liga.net/files/News/2013/11/08/36268/36268_image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3013" y="1592612"/>
            <a:ext cx="5181600" cy="3121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686" y="2990122"/>
            <a:ext cx="3718455" cy="2438404"/>
          </a:xfrm>
        </p:spPr>
        <p:txBody>
          <a:bodyPr/>
          <a:lstStyle/>
          <a:p>
            <a:r>
              <a:rPr lang="ru-RU" sz="2000" dirty="0" smtClean="0"/>
              <a:t>1. </a:t>
            </a:r>
            <a:r>
              <a:rPr lang="ru-RU" sz="2000" dirty="0" err="1" smtClean="0"/>
              <a:t>Страхування</a:t>
            </a:r>
            <a:r>
              <a:rPr lang="ru-RU" sz="2000" dirty="0" smtClean="0"/>
              <a:t> </a:t>
            </a:r>
            <a:r>
              <a:rPr lang="ru-RU" sz="2000" dirty="0" err="1"/>
              <a:t>ренти</a:t>
            </a:r>
            <a:r>
              <a:rPr lang="ru-RU" sz="2000" dirty="0"/>
              <a:t> (</a:t>
            </a:r>
            <a:r>
              <a:rPr lang="ru-RU" sz="2000" dirty="0" err="1" smtClean="0"/>
              <a:t>ануїтетів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2. </a:t>
            </a:r>
            <a:r>
              <a:rPr lang="ru-RU" sz="2000" dirty="0" err="1" smtClean="0"/>
              <a:t>Страхування</a:t>
            </a:r>
            <a:r>
              <a:rPr lang="ru-RU" sz="2000" dirty="0" smtClean="0"/>
              <a:t> </a:t>
            </a:r>
            <a:r>
              <a:rPr lang="ru-RU" sz="2000" dirty="0" err="1"/>
              <a:t>додаткової</a:t>
            </a:r>
            <a:r>
              <a:rPr lang="ru-RU" sz="2000" dirty="0"/>
              <a:t> </a:t>
            </a:r>
            <a:r>
              <a:rPr lang="ru-RU" sz="2000" dirty="0" smtClean="0"/>
              <a:t>пенс</a:t>
            </a:r>
            <a:r>
              <a:rPr lang="uk-UA" sz="2000" dirty="0" err="1" smtClean="0"/>
              <a:t>ії</a:t>
            </a:r>
            <a:r>
              <a:rPr lang="uk-UA" sz="2000" dirty="0" smtClean="0"/>
              <a:t>.</a:t>
            </a:r>
            <a:endParaRPr lang="ru-RU" sz="2000" dirty="0"/>
          </a:p>
          <a:p>
            <a:pPr marL="342900" indent="-342900" algn="l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01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Страхування ренти</a:t>
            </a:r>
            <a:endParaRPr lang="ru-RU" dirty="0"/>
          </a:p>
        </p:txBody>
      </p:sp>
      <p:sp>
        <p:nvSpPr>
          <p:cNvPr id="7" name="Объект 3"/>
          <p:cNvSpPr>
            <a:spLocks noGrp="1"/>
          </p:cNvSpPr>
          <p:nvPr>
            <p:ph type="body" idx="1"/>
          </p:nvPr>
        </p:nvSpPr>
        <p:spPr>
          <a:xfrm>
            <a:off x="1295402" y="2667000"/>
            <a:ext cx="4718304" cy="1918648"/>
          </a:xfrm>
        </p:spPr>
        <p:txBody>
          <a:bodyPr/>
          <a:lstStyle/>
          <a:p>
            <a:r>
              <a:rPr lang="ru-RU" sz="2000" dirty="0"/>
              <a:t>При </a:t>
            </a:r>
            <a:r>
              <a:rPr lang="ru-RU" sz="2000" dirty="0" err="1"/>
              <a:t>страхуванні</a:t>
            </a:r>
            <a:r>
              <a:rPr lang="ru-RU" sz="2000" dirty="0"/>
              <a:t> рент (</a:t>
            </a:r>
            <a:r>
              <a:rPr lang="ru-RU" sz="2000" dirty="0" err="1"/>
              <a:t>ануїтетів</a:t>
            </a:r>
            <a:r>
              <a:rPr lang="ru-RU" sz="2000" dirty="0"/>
              <a:t>) </a:t>
            </a:r>
            <a:r>
              <a:rPr lang="ru-RU" sz="2000" dirty="0" err="1"/>
              <a:t>страхова</a:t>
            </a:r>
            <a:r>
              <a:rPr lang="ru-RU" sz="2000" dirty="0"/>
              <a:t> </a:t>
            </a:r>
            <a:r>
              <a:rPr lang="ru-RU" sz="2000" dirty="0" err="1"/>
              <a:t>компанія</a:t>
            </a:r>
            <a:r>
              <a:rPr lang="ru-RU" sz="2000" dirty="0"/>
              <a:t> </a:t>
            </a:r>
            <a:r>
              <a:rPr lang="ru-RU" sz="2000" dirty="0" err="1"/>
              <a:t>пов’язує</a:t>
            </a:r>
            <a:r>
              <a:rPr lang="ru-RU" sz="2000" dirty="0"/>
              <a:t>, як правило,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своїх</a:t>
            </a:r>
            <a:r>
              <a:rPr lang="ru-RU" sz="2000" dirty="0"/>
              <a:t> </a:t>
            </a:r>
            <a:r>
              <a:rPr lang="ru-RU" sz="2000" dirty="0" err="1"/>
              <a:t>обов’язків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дожиттям</a:t>
            </a:r>
            <a:r>
              <a:rPr lang="ru-RU" sz="2000" dirty="0"/>
              <a:t> </a:t>
            </a:r>
            <a:r>
              <a:rPr lang="ru-RU" sz="2000" dirty="0" err="1"/>
              <a:t>страхувальника</a:t>
            </a:r>
            <a:r>
              <a:rPr lang="ru-RU" sz="2000" dirty="0"/>
              <a:t> (</a:t>
            </a:r>
            <a:r>
              <a:rPr lang="ru-RU" sz="2000" dirty="0" err="1"/>
              <a:t>застрахованого</a:t>
            </a:r>
            <a:r>
              <a:rPr lang="ru-RU" sz="2000" dirty="0"/>
              <a:t>) до </a:t>
            </a:r>
            <a:r>
              <a:rPr lang="ru-RU" sz="2000" dirty="0" err="1"/>
              <a:t>певного</a:t>
            </a:r>
            <a:r>
              <a:rPr lang="ru-RU" sz="2000" dirty="0"/>
              <a:t> </a:t>
            </a:r>
            <a:r>
              <a:rPr lang="ru-RU" sz="2000" dirty="0" err="1"/>
              <a:t>віку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строку, </a:t>
            </a:r>
            <a:r>
              <a:rPr lang="ru-RU" sz="2000" dirty="0" err="1"/>
              <a:t>визначеного</a:t>
            </a:r>
            <a:r>
              <a:rPr lang="ru-RU" sz="2000" dirty="0"/>
              <a:t> в </a:t>
            </a:r>
            <a:r>
              <a:rPr lang="ru-RU" sz="2000" dirty="0" err="1"/>
              <a:t>договорі</a:t>
            </a:r>
            <a:r>
              <a:rPr lang="ru-RU" sz="2000" dirty="0"/>
              <a:t> </a:t>
            </a:r>
            <a:r>
              <a:rPr lang="ru-RU" sz="2000" dirty="0" err="1"/>
              <a:t>страхування</a:t>
            </a:r>
            <a:r>
              <a:rPr lang="ru-RU" sz="2000" dirty="0"/>
              <a:t>.</a:t>
            </a:r>
          </a:p>
        </p:txBody>
      </p:sp>
      <p:pic>
        <p:nvPicPr>
          <p:cNvPr id="2050" name="Picture 2" descr="Картинки по запросу страхування ренти і пенсі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307" y="1853388"/>
            <a:ext cx="4295957" cy="3545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35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Страхування</a:t>
            </a:r>
            <a:r>
              <a:rPr lang="ru-RU" dirty="0" smtClean="0"/>
              <a:t> </a:t>
            </a:r>
            <a:r>
              <a:rPr lang="ru-RU" dirty="0" err="1" smtClean="0"/>
              <a:t>ренти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334" y="1719618"/>
            <a:ext cx="10964206" cy="4735773"/>
          </a:xfrm>
        </p:spPr>
        <p:txBody>
          <a:bodyPr>
            <a:normAutofit/>
          </a:bodyPr>
          <a:lstStyle/>
          <a:p>
            <a:r>
              <a:rPr lang="ru-RU" sz="2400" b="1" i="1" dirty="0" err="1"/>
              <a:t>Страхування</a:t>
            </a:r>
            <a:r>
              <a:rPr lang="ru-RU" sz="2400" b="1" i="1" dirty="0"/>
              <a:t> </a:t>
            </a:r>
            <a:r>
              <a:rPr lang="ru-RU" sz="2400" b="1" i="1" dirty="0" err="1"/>
              <a:t>ренти</a:t>
            </a:r>
            <a:r>
              <a:rPr lang="ru-RU" sz="2400" b="1" i="1" dirty="0"/>
              <a:t> </a:t>
            </a:r>
            <a:r>
              <a:rPr lang="ru-RU" sz="2400" dirty="0"/>
              <a:t>за </a:t>
            </a:r>
            <a:r>
              <a:rPr lang="ru-RU" sz="2400" dirty="0" err="1"/>
              <a:t>змістом</a:t>
            </a:r>
            <a:r>
              <a:rPr lang="ru-RU" sz="2400" dirty="0"/>
              <a:t> є таким </a:t>
            </a:r>
            <a:r>
              <a:rPr lang="ru-RU" sz="2400" dirty="0" err="1"/>
              <a:t>різновидом</a:t>
            </a:r>
            <a:r>
              <a:rPr lang="ru-RU" sz="2400" dirty="0"/>
              <a:t> </a:t>
            </a:r>
            <a:r>
              <a:rPr lang="ru-RU" sz="2400" dirty="0" err="1"/>
              <a:t>договорів</a:t>
            </a:r>
            <a:r>
              <a:rPr lang="ru-RU" sz="2400" dirty="0"/>
              <a:t> </a:t>
            </a:r>
            <a:r>
              <a:rPr lang="ru-RU" sz="2400" dirty="0" err="1"/>
              <a:t>страхування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, за </a:t>
            </a:r>
            <a:r>
              <a:rPr lang="ru-RU" sz="2400" dirty="0" err="1"/>
              <a:t>яким</a:t>
            </a:r>
            <a:r>
              <a:rPr lang="ru-RU" sz="2400" dirty="0"/>
              <a:t> страховик </a:t>
            </a:r>
            <a:r>
              <a:rPr lang="ru-RU" sz="2400" dirty="0" err="1"/>
              <a:t>зобов'язується</a:t>
            </a:r>
            <a:r>
              <a:rPr lang="ru-RU" sz="2400" dirty="0"/>
              <a:t> </a:t>
            </a:r>
            <a:r>
              <a:rPr lang="ru-RU" sz="2400" dirty="0" err="1"/>
              <a:t>здійснювати</a:t>
            </a:r>
            <a:r>
              <a:rPr lang="ru-RU" sz="2400" dirty="0"/>
              <a:t> </a:t>
            </a:r>
            <a:r>
              <a:rPr lang="ru-RU" sz="2400" dirty="0" err="1"/>
              <a:t>виплати</a:t>
            </a:r>
            <a:r>
              <a:rPr lang="ru-RU" sz="2400" dirty="0"/>
              <a:t> страхового </a:t>
            </a:r>
            <a:r>
              <a:rPr lang="ru-RU" sz="2400" dirty="0" err="1"/>
              <a:t>забезпечення</a:t>
            </a:r>
            <a:r>
              <a:rPr lang="ru-RU" sz="2400" dirty="0"/>
              <a:t> при </a:t>
            </a:r>
            <a:r>
              <a:rPr lang="ru-RU" sz="2400" dirty="0" err="1"/>
              <a:t>дожитті</a:t>
            </a:r>
            <a:r>
              <a:rPr lang="ru-RU" sz="2400" dirty="0"/>
              <a:t> </a:t>
            </a:r>
            <a:r>
              <a:rPr lang="ru-RU" sz="2400" dirty="0" err="1"/>
              <a:t>страхувальника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застрахованої</a:t>
            </a:r>
            <a:r>
              <a:rPr lang="ru-RU" sz="2400" dirty="0"/>
              <a:t> особи до </a:t>
            </a:r>
            <a:r>
              <a:rPr lang="ru-RU" sz="2400" dirty="0" err="1"/>
              <a:t>віку</a:t>
            </a:r>
            <a:r>
              <a:rPr lang="ru-RU" sz="2400" dirty="0"/>
              <a:t>, </a:t>
            </a:r>
            <a:r>
              <a:rPr lang="ru-RU" sz="2400" dirty="0" err="1" smtClean="0"/>
              <a:t>визначеного</a:t>
            </a:r>
            <a:r>
              <a:rPr lang="ru-RU" sz="2400" dirty="0"/>
              <a:t> </a:t>
            </a:r>
            <a:r>
              <a:rPr lang="ru-RU" sz="2400" dirty="0" smtClean="0"/>
              <a:t>договором</a:t>
            </a:r>
            <a:r>
              <a:rPr lang="ru-RU" sz="2400" dirty="0"/>
              <a:t>, як правило, в </a:t>
            </a:r>
            <a:r>
              <a:rPr lang="ru-RU" sz="2400" dirty="0" err="1"/>
              <a:t>обсязі</a:t>
            </a:r>
            <a:r>
              <a:rPr lang="ru-RU" sz="2400" dirty="0"/>
              <a:t> </a:t>
            </a:r>
            <a:r>
              <a:rPr lang="ru-RU" sz="2400" dirty="0" err="1"/>
              <a:t>фіксованої</a:t>
            </a:r>
            <a:r>
              <a:rPr lang="ru-RU" sz="2400" dirty="0"/>
              <a:t> </a:t>
            </a:r>
            <a:r>
              <a:rPr lang="ru-RU" sz="2400" dirty="0" err="1"/>
              <a:t>суми</a:t>
            </a:r>
            <a:r>
              <a:rPr lang="ru-RU" sz="2400" dirty="0"/>
              <a:t> </a:t>
            </a:r>
            <a:r>
              <a:rPr lang="ru-RU" sz="2400" dirty="0" err="1"/>
              <a:t>впродовж</a:t>
            </a:r>
            <a:r>
              <a:rPr lang="ru-RU" sz="2400" dirty="0"/>
              <a:t> </a:t>
            </a:r>
            <a:r>
              <a:rPr lang="ru-RU" sz="2400" dirty="0" err="1"/>
              <a:t>встановленого</a:t>
            </a:r>
            <a:r>
              <a:rPr lang="ru-RU" sz="2400" dirty="0"/>
              <a:t> договором часового </a:t>
            </a:r>
            <a:r>
              <a:rPr lang="ru-RU" sz="2400" dirty="0" err="1"/>
              <a:t>періоду</a:t>
            </a:r>
            <a:r>
              <a:rPr lang="ru-RU" sz="2400" dirty="0"/>
              <a:t>. </a:t>
            </a:r>
            <a:r>
              <a:rPr lang="ru-RU" sz="2400" dirty="0" err="1"/>
              <a:t>Інакше</a:t>
            </a:r>
            <a:r>
              <a:rPr lang="ru-RU" sz="2400" dirty="0"/>
              <a:t> </a:t>
            </a:r>
            <a:r>
              <a:rPr lang="ru-RU" sz="2400" dirty="0" err="1"/>
              <a:t>кажучи</a:t>
            </a:r>
            <a:r>
              <a:rPr lang="ru-RU" sz="2400" dirty="0"/>
              <a:t>, </a:t>
            </a:r>
            <a:r>
              <a:rPr lang="ru-RU" sz="2400" b="1" i="1" dirty="0" err="1"/>
              <a:t>страхування</a:t>
            </a:r>
            <a:r>
              <a:rPr lang="ru-RU" sz="2400" b="1" i="1" dirty="0"/>
              <a:t> </a:t>
            </a:r>
            <a:r>
              <a:rPr lang="ru-RU" sz="2400" b="1" i="1" dirty="0" err="1"/>
              <a:t>ренти</a:t>
            </a:r>
            <a:r>
              <a:rPr lang="ru-RU" sz="2400" b="1" i="1" dirty="0"/>
              <a:t> </a:t>
            </a:r>
            <a:r>
              <a:rPr lang="ru-RU" sz="2400" dirty="0" err="1"/>
              <a:t>передбачає</a:t>
            </a:r>
            <a:r>
              <a:rPr lang="ru-RU" sz="2400" dirty="0"/>
              <a:t> </a:t>
            </a:r>
            <a:r>
              <a:rPr lang="ru-RU" sz="2400" dirty="0" err="1"/>
              <a:t>виплату</a:t>
            </a:r>
            <a:r>
              <a:rPr lang="ru-RU" sz="2400" dirty="0"/>
              <a:t> </a:t>
            </a:r>
            <a:r>
              <a:rPr lang="ru-RU" sz="2400" dirty="0" err="1"/>
              <a:t>страхової</a:t>
            </a:r>
            <a:r>
              <a:rPr lang="ru-RU" sz="2400" dirty="0"/>
              <a:t> </a:t>
            </a:r>
            <a:r>
              <a:rPr lang="ru-RU" sz="2400" dirty="0" err="1"/>
              <a:t>суми</a:t>
            </a:r>
            <a:r>
              <a:rPr lang="ru-RU" sz="2400" dirty="0"/>
              <a:t> не одноразово, а в </a:t>
            </a:r>
            <a:r>
              <a:rPr lang="ru-RU" sz="2400" dirty="0" err="1"/>
              <a:t>розстрочку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зазначеною</a:t>
            </a:r>
            <a:r>
              <a:rPr lang="ru-RU" sz="2400" dirty="0"/>
              <a:t> договором </a:t>
            </a:r>
            <a:r>
              <a:rPr lang="ru-RU" sz="2400" dirty="0" err="1"/>
              <a:t>періодичністю</a:t>
            </a:r>
            <a:r>
              <a:rPr lang="ru-RU" sz="2400" dirty="0"/>
              <a:t>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своєрідна</a:t>
            </a:r>
            <a:r>
              <a:rPr lang="ru-RU" sz="2400" dirty="0"/>
              <a:t> форма доходу </a:t>
            </a:r>
            <a:r>
              <a:rPr lang="ru-RU" sz="2400" dirty="0" err="1"/>
              <a:t>страхувальника</a:t>
            </a:r>
            <a:r>
              <a:rPr lang="ru-RU" sz="2400" dirty="0"/>
              <a:t> (</a:t>
            </a:r>
            <a:r>
              <a:rPr lang="ru-RU" sz="2400" dirty="0" err="1"/>
              <a:t>застрахованого</a:t>
            </a:r>
            <a:r>
              <a:rPr lang="ru-RU" sz="2400" dirty="0"/>
              <a:t>) на </a:t>
            </a:r>
            <a:r>
              <a:rPr lang="ru-RU" sz="2400" dirty="0" err="1"/>
              <a:t>нагромаджений</a:t>
            </a:r>
            <a:r>
              <a:rPr lang="ru-RU" sz="2400" dirty="0"/>
              <a:t> резерв </a:t>
            </a:r>
            <a:r>
              <a:rPr lang="ru-RU" sz="2400" dirty="0" err="1"/>
              <a:t>страхових</a:t>
            </a:r>
            <a:r>
              <a:rPr lang="ru-RU" sz="2400" dirty="0"/>
              <a:t> </a:t>
            </a:r>
            <a:r>
              <a:rPr lang="ru-RU" sz="2400" dirty="0" err="1"/>
              <a:t>внесків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627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7406699"/>
              </p:ext>
            </p:extLst>
          </p:nvPr>
        </p:nvGraphicFramePr>
        <p:xfrm>
          <a:off x="725605" y="260018"/>
          <a:ext cx="5702491" cy="4917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158014" y="1241652"/>
            <a:ext cx="7811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життя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дітей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можна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розглядати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як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різновид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дожиття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Страхувальниками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цим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видом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можуть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виступати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батьки та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інші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родичі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дитини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укладають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договір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й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зобов'язуються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сплачувати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страхові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премії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відповідно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 умов договору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58015" y="2718980"/>
            <a:ext cx="7924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до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вступу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в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шлюб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передбачає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договору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настання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обумовленої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події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реєстрації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шлюбу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або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досягнення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оговореного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віку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шлюб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не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укладено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Страхувальниками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цим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видом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можуть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виступати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батьки,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близькі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родичі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тобто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фізичні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особи, 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також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юридичними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особами. При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укладанні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договору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фізичною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особою,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страхова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компанія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обумовлює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її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та стан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здоров'я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Метою такого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є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гарантування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отримання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застрахованим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страхової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суми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при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вступі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шлюбу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або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інших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випадках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передбачених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договором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5605" y="5304303"/>
            <a:ext cx="8975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Довічне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Open Sans"/>
              </a:rPr>
              <a:t>життя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розглядається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як один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підвидів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дожиття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 Договори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довічного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страхування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життя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можуть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бути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укладені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фізичними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особами,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перебувають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певних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вікових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межах, 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віці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18 до 75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років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й не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укладаються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інвалідами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1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групи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405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Визначальними</a:t>
            </a:r>
            <a:r>
              <a:rPr lang="ru-RU" dirty="0"/>
              <a:t> моментами </a:t>
            </a:r>
            <a:r>
              <a:rPr lang="ru-RU" dirty="0" err="1"/>
              <a:t>укладання</a:t>
            </a:r>
            <a:r>
              <a:rPr lang="ru-RU" dirty="0"/>
              <a:t> та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є: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8" y="1718102"/>
            <a:ext cx="7638199" cy="388077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прийняті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народження</a:t>
            </a:r>
            <a:r>
              <a:rPr lang="ru-RU" dirty="0"/>
              <a:t> до 15 </a:t>
            </a:r>
            <a:r>
              <a:rPr lang="ru-RU" dirty="0" err="1"/>
              <a:t>років</a:t>
            </a:r>
            <a:r>
              <a:rPr lang="ru-RU" dirty="0"/>
              <a:t>;</a:t>
            </a:r>
          </a:p>
          <a:p>
            <a:r>
              <a:rPr lang="ru-RU" dirty="0" err="1" smtClean="0"/>
              <a:t>максимальний</a:t>
            </a:r>
            <a:r>
              <a:rPr lang="ru-RU" dirty="0" smtClean="0"/>
              <a:t> </a:t>
            </a:r>
            <a:r>
              <a:rPr lang="ru-RU" dirty="0"/>
              <a:t>строк </a:t>
            </a:r>
            <a:r>
              <a:rPr lang="ru-RU" dirty="0" err="1"/>
              <a:t>страхування</a:t>
            </a:r>
            <a:r>
              <a:rPr lang="ru-RU" dirty="0"/>
              <a:t>, як правило, становить 18 </a:t>
            </a:r>
            <a:r>
              <a:rPr lang="ru-RU" dirty="0" err="1"/>
              <a:t>років</a:t>
            </a:r>
            <a:r>
              <a:rPr lang="ru-RU" dirty="0"/>
              <a:t>;</a:t>
            </a:r>
          </a:p>
          <a:p>
            <a:r>
              <a:rPr lang="ru-RU" dirty="0" err="1" smtClean="0"/>
              <a:t>мінімальний</a:t>
            </a:r>
            <a:r>
              <a:rPr lang="ru-RU" dirty="0" smtClean="0"/>
              <a:t> </a:t>
            </a:r>
            <a:r>
              <a:rPr lang="ru-RU" dirty="0"/>
              <a:t>строк </a:t>
            </a:r>
            <a:r>
              <a:rPr lang="ru-RU" dirty="0" err="1"/>
              <a:t>дії</a:t>
            </a:r>
            <a:r>
              <a:rPr lang="ru-RU" dirty="0"/>
              <a:t> договору становить 3 роки;</a:t>
            </a:r>
          </a:p>
          <a:p>
            <a:r>
              <a:rPr lang="ru-RU" dirty="0" err="1" smtClean="0"/>
              <a:t>страхова</a:t>
            </a:r>
            <a:r>
              <a:rPr lang="ru-RU" dirty="0" smtClean="0"/>
              <a:t> </a:t>
            </a:r>
            <a:r>
              <a:rPr lang="ru-RU" dirty="0"/>
              <a:t>сума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страховиком та </a:t>
            </a:r>
            <a:r>
              <a:rPr lang="ru-RU" dirty="0" err="1"/>
              <a:t>страхувальником</a:t>
            </a:r>
            <a:r>
              <a:rPr lang="ru-RU" dirty="0" smtClean="0"/>
              <a:t>.</a:t>
            </a:r>
          </a:p>
          <a:p>
            <a:r>
              <a:rPr lang="ru-RU" dirty="0"/>
              <a:t>застрахована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страхувальник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3років;</a:t>
            </a:r>
          </a:p>
          <a:p>
            <a:r>
              <a:rPr lang="ru-RU" dirty="0"/>
              <a:t>o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передбачати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застрахованої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і </a:t>
            </a:r>
            <a:r>
              <a:rPr lang="ru-RU" dirty="0" err="1"/>
              <a:t>втрати</a:t>
            </a:r>
            <a:r>
              <a:rPr lang="ru-RU" dirty="0"/>
              <a:t> нею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стався</a:t>
            </a:r>
            <a:r>
              <a:rPr lang="ru-RU" dirty="0"/>
              <a:t> в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страхування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3074" name="Picture 2" descr="Картинки по запросу страхування життя діт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27" y="2230651"/>
            <a:ext cx="3921456" cy="2614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0555" y="1688401"/>
            <a:ext cx="4160484" cy="276165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/>
                </a:solidFill>
              </a:rPr>
              <a:t>При </a:t>
            </a:r>
            <a:r>
              <a:rPr lang="ru-RU" dirty="0" err="1">
                <a:solidFill>
                  <a:schemeClr val="accent1"/>
                </a:solidFill>
              </a:rPr>
              <a:t>страхуванні</a:t>
            </a:r>
            <a:r>
              <a:rPr lang="ru-RU" dirty="0">
                <a:solidFill>
                  <a:schemeClr val="accent1"/>
                </a:solidFill>
              </a:rPr>
              <a:t> до </a:t>
            </a:r>
            <a:r>
              <a:rPr lang="ru-RU" dirty="0" err="1">
                <a:solidFill>
                  <a:schemeClr val="accent1"/>
                </a:solidFill>
              </a:rPr>
              <a:t>вступу</a:t>
            </a:r>
            <a:r>
              <a:rPr lang="ru-RU" dirty="0">
                <a:solidFill>
                  <a:schemeClr val="accent1"/>
                </a:solidFill>
              </a:rPr>
              <a:t> в </a:t>
            </a:r>
            <a:r>
              <a:rPr lang="ru-RU" dirty="0" err="1">
                <a:solidFill>
                  <a:schemeClr val="accent1"/>
                </a:solidFill>
              </a:rPr>
              <a:t>шлюб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розрізняють</a:t>
            </a:r>
            <a:r>
              <a:rPr lang="ru-RU" dirty="0" smtClean="0">
                <a:solidFill>
                  <a:schemeClr val="accent1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строк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вичікувальний</a:t>
            </a:r>
            <a:r>
              <a:rPr lang="ru-RU" dirty="0" smtClean="0"/>
              <a:t> </a:t>
            </a:r>
            <a:r>
              <a:rPr lang="ru-RU" dirty="0" err="1"/>
              <a:t>період</a:t>
            </a:r>
            <a:r>
              <a:rPr lang="ru-RU" dirty="0" smtClean="0"/>
              <a:t>.</a:t>
            </a:r>
          </a:p>
        </p:txBody>
      </p:sp>
      <p:pic>
        <p:nvPicPr>
          <p:cNvPr id="4098" name="Picture 2" descr="Картинки по запросу страхування вступу до шлюб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6" y="1141602"/>
            <a:ext cx="6288254" cy="4185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80555" y="3572895"/>
            <a:ext cx="47442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</a:t>
            </a:r>
            <a:r>
              <a:rPr lang="ru-RU" dirty="0" err="1" smtClean="0"/>
              <a:t>укладанні</a:t>
            </a:r>
            <a:r>
              <a:rPr lang="ru-RU" dirty="0" smtClean="0"/>
              <a:t> договору </a:t>
            </a:r>
            <a:r>
              <a:rPr lang="ru-RU" dirty="0" err="1" smtClean="0"/>
              <a:t>страхування</a:t>
            </a:r>
            <a:r>
              <a:rPr lang="ru-RU" dirty="0" smtClean="0"/>
              <a:t> </a:t>
            </a:r>
            <a:r>
              <a:rPr lang="ru-RU" dirty="0" err="1" smtClean="0"/>
              <a:t>страхова</a:t>
            </a:r>
            <a:r>
              <a:rPr lang="ru-RU" dirty="0" smtClean="0"/>
              <a:t> сума </a:t>
            </a:r>
            <a:r>
              <a:rPr lang="ru-RU" dirty="0" err="1" smtClean="0"/>
              <a:t>встановлюється</a:t>
            </a:r>
            <a:r>
              <a:rPr lang="ru-RU" dirty="0" smtClean="0"/>
              <a:t> на </a:t>
            </a:r>
            <a:r>
              <a:rPr lang="ru-RU" dirty="0" err="1" smtClean="0"/>
              <a:t>договірних</a:t>
            </a:r>
            <a:r>
              <a:rPr lang="ru-RU" dirty="0" smtClean="0"/>
              <a:t> засадах </a:t>
            </a:r>
            <a:r>
              <a:rPr lang="ru-RU" dirty="0" err="1" smtClean="0"/>
              <a:t>між</a:t>
            </a:r>
            <a:r>
              <a:rPr lang="ru-RU" dirty="0" smtClean="0"/>
              <a:t> страховиком та </a:t>
            </a:r>
            <a:r>
              <a:rPr lang="ru-RU" dirty="0" err="1" smtClean="0"/>
              <a:t>страхувальником</a:t>
            </a:r>
            <a:r>
              <a:rPr lang="ru-RU" dirty="0" smtClean="0"/>
              <a:t>, але </a:t>
            </a:r>
            <a:r>
              <a:rPr lang="ru-RU" dirty="0" err="1" smtClean="0"/>
              <a:t>страхова</a:t>
            </a:r>
            <a:r>
              <a:rPr lang="ru-RU" dirty="0" smtClean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встановити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мінімальний</a:t>
            </a:r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233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229" y="551902"/>
            <a:ext cx="7151577" cy="128089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Особливостями</a:t>
            </a:r>
            <a:r>
              <a:rPr lang="ru-RU" dirty="0"/>
              <a:t> </a:t>
            </a:r>
            <a:r>
              <a:rPr lang="ru-RU" dirty="0" err="1"/>
              <a:t>укладання</a:t>
            </a:r>
            <a:r>
              <a:rPr lang="ru-RU" dirty="0"/>
              <a:t> та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є: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104" y="2212975"/>
            <a:ext cx="8915400" cy="377762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мінімальний</a:t>
            </a:r>
            <a:r>
              <a:rPr lang="ru-RU" dirty="0"/>
              <a:t> та </a:t>
            </a:r>
            <a:r>
              <a:rPr lang="ru-RU" dirty="0" err="1"/>
              <a:t>максимальний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регулюється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правил </a:t>
            </a:r>
            <a:r>
              <a:rPr lang="ru-RU" dirty="0" err="1"/>
              <a:t>страхування</a:t>
            </a:r>
            <a:r>
              <a:rPr lang="ru-RU" dirty="0"/>
              <a:t>;</a:t>
            </a:r>
          </a:p>
          <a:p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dirty="0" err="1"/>
              <a:t>щомісячних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страхувальника</a:t>
            </a:r>
            <a:r>
              <a:rPr lang="ru-RU" dirty="0"/>
              <a:t> на день </a:t>
            </a:r>
            <a:r>
              <a:rPr lang="ru-RU" dirty="0" err="1"/>
              <a:t>подання</a:t>
            </a:r>
            <a:r>
              <a:rPr lang="ru-RU" dirty="0"/>
              <a:t> заяви про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яка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для </a:t>
            </a:r>
            <a:r>
              <a:rPr lang="ru-RU" dirty="0" err="1"/>
              <a:t>чоловіків</a:t>
            </a:r>
            <a:r>
              <a:rPr lang="ru-RU" dirty="0"/>
              <a:t> і </a:t>
            </a:r>
            <a:r>
              <a:rPr lang="ru-RU" dirty="0" err="1"/>
              <a:t>жінок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;</a:t>
            </a:r>
          </a:p>
          <a:p>
            <a:r>
              <a:rPr lang="ru-RU" dirty="0" smtClean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</a:t>
            </a:r>
            <a:r>
              <a:rPr lang="ru-RU" dirty="0" err="1"/>
              <a:t>довічно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часу за умов,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страхувальник</a:t>
            </a:r>
            <a:r>
              <a:rPr lang="ru-RU" dirty="0"/>
              <a:t> </a:t>
            </a:r>
            <a:r>
              <a:rPr lang="ru-RU" dirty="0" err="1"/>
              <a:t>сплатив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за два роки й </a:t>
            </a:r>
            <a:r>
              <a:rPr lang="ru-RU" dirty="0" err="1"/>
              <a:t>більше</a:t>
            </a:r>
            <a:r>
              <a:rPr lang="ru-RU" dirty="0"/>
              <a:t> (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буде </a:t>
            </a:r>
            <a:r>
              <a:rPr lang="ru-RU" dirty="0" err="1"/>
              <a:t>залежати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страхувальника</a:t>
            </a:r>
            <a:r>
              <a:rPr lang="ru-RU" dirty="0"/>
              <a:t>, та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і </a:t>
            </a:r>
            <a:r>
              <a:rPr lang="ru-RU" dirty="0" err="1"/>
              <a:t>місяців</a:t>
            </a:r>
            <a:r>
              <a:rPr lang="ru-RU" dirty="0"/>
              <a:t>, за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сплаченні</a:t>
            </a:r>
            <a:r>
              <a:rPr lang="ru-RU" dirty="0"/>
              <a:t>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;</a:t>
            </a:r>
          </a:p>
          <a:p>
            <a:r>
              <a:rPr lang="ru-RU" dirty="0" err="1" smtClean="0"/>
              <a:t>чим</a:t>
            </a:r>
            <a:r>
              <a:rPr lang="ru-RU" dirty="0" smtClean="0"/>
              <a:t> </a:t>
            </a:r>
            <a:r>
              <a:rPr lang="ru-RU" dirty="0" err="1"/>
              <a:t>довший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більшою</a:t>
            </a:r>
            <a:r>
              <a:rPr lang="ru-RU" dirty="0"/>
              <a:t> буде </a:t>
            </a:r>
            <a:r>
              <a:rPr lang="ru-RU" dirty="0" err="1"/>
              <a:t>страхова</a:t>
            </a:r>
            <a:r>
              <a:rPr lang="ru-RU" dirty="0"/>
              <a:t> сума;</a:t>
            </a:r>
          </a:p>
          <a:p>
            <a:r>
              <a:rPr lang="ru-RU" dirty="0"/>
              <a:t>у </a:t>
            </a:r>
            <a:r>
              <a:rPr lang="ru-RU" dirty="0" err="1"/>
              <a:t>відповідності</a:t>
            </a:r>
            <a:r>
              <a:rPr lang="ru-RU" dirty="0"/>
              <a:t> до правил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страхувальнику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право 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зменшити</a:t>
            </a:r>
            <a:r>
              <a:rPr lang="ru-RU" dirty="0"/>
              <a:t> </a:t>
            </a:r>
            <a:r>
              <a:rPr lang="ru-RU" dirty="0" err="1"/>
              <a:t>розміри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(але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до </a:t>
            </a:r>
            <a:r>
              <a:rPr lang="ru-RU" dirty="0" err="1"/>
              <a:t>встановленого</a:t>
            </a:r>
            <a:r>
              <a:rPr lang="ru-RU" dirty="0"/>
              <a:t> правилами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) і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у </a:t>
            </a:r>
            <a:r>
              <a:rPr lang="ru-RU" dirty="0" err="1"/>
              <a:t>зменшеному</a:t>
            </a:r>
            <a:r>
              <a:rPr lang="ru-RU" dirty="0"/>
              <a:t> </a:t>
            </a:r>
            <a:r>
              <a:rPr lang="ru-RU" dirty="0" err="1" smtClean="0"/>
              <a:t>розмірі</a:t>
            </a:r>
            <a:r>
              <a:rPr lang="ru-RU" dirty="0" smtClean="0"/>
              <a:t>;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страхувальника</a:t>
            </a:r>
            <a:r>
              <a:rPr lang="ru-RU" dirty="0"/>
              <a:t>,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виплачується</a:t>
            </a:r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страхова</a:t>
            </a:r>
            <a:r>
              <a:rPr lang="ru-RU" dirty="0"/>
              <a:t> сума, </a:t>
            </a:r>
            <a:r>
              <a:rPr lang="ru-RU" dirty="0" err="1"/>
              <a:t>обумовлена</a:t>
            </a:r>
            <a:r>
              <a:rPr lang="ru-RU" dirty="0"/>
              <a:t> договором, </a:t>
            </a:r>
            <a:r>
              <a:rPr lang="ru-RU" dirty="0" err="1"/>
              <a:t>призначеній</a:t>
            </a:r>
            <a:r>
              <a:rPr lang="ru-RU" dirty="0"/>
              <a:t> ним </a:t>
            </a:r>
            <a:r>
              <a:rPr lang="ru-RU" dirty="0" err="1"/>
              <a:t>особі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620" y="327025"/>
            <a:ext cx="2857500" cy="18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252" y="3930555"/>
            <a:ext cx="2852120" cy="1891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31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6301" y="636895"/>
            <a:ext cx="8596668" cy="1320800"/>
          </a:xfrm>
        </p:spPr>
        <p:txBody>
          <a:bodyPr/>
          <a:lstStyle/>
          <a:p>
            <a:r>
              <a:rPr lang="ru-RU" dirty="0" err="1"/>
              <a:t>Пенсійне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Картинки по запросу пенсійне страхуванн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690" y="1785463"/>
            <a:ext cx="4562877" cy="336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33310" y="1785463"/>
            <a:ext cx="4645884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пенсійного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укладений</a:t>
            </a:r>
            <a:r>
              <a:rPr lang="ru-RU" dirty="0"/>
              <a:t> як з </a:t>
            </a:r>
            <a:r>
              <a:rPr lang="ru-RU" dirty="0" err="1"/>
              <a:t>громадянами</a:t>
            </a:r>
            <a:r>
              <a:rPr lang="ru-RU" dirty="0"/>
              <a:t> (</a:t>
            </a:r>
            <a:r>
              <a:rPr lang="ru-RU" dirty="0" err="1"/>
              <a:t>фізичними</a:t>
            </a:r>
            <a:r>
              <a:rPr lang="ru-RU" dirty="0"/>
              <a:t> особами), так і з </a:t>
            </a:r>
            <a:r>
              <a:rPr lang="ru-RU" dirty="0" err="1"/>
              <a:t>юридичними</a:t>
            </a:r>
            <a:r>
              <a:rPr lang="ru-RU" dirty="0"/>
              <a:t> особами — </a:t>
            </a:r>
            <a:r>
              <a:rPr lang="ru-RU" dirty="0" err="1"/>
              <a:t>спілками</a:t>
            </a:r>
            <a:r>
              <a:rPr lang="ru-RU" dirty="0"/>
              <a:t>, </a:t>
            </a:r>
            <a:r>
              <a:rPr lang="ru-RU" dirty="0" err="1"/>
              <a:t>товариствами</a:t>
            </a:r>
            <a:r>
              <a:rPr lang="ru-RU" dirty="0"/>
              <a:t>, </a:t>
            </a:r>
            <a:r>
              <a:rPr lang="ru-RU" dirty="0" err="1"/>
              <a:t>підприємствами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пенсії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укладений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особою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. Страховою </a:t>
            </a:r>
            <a:r>
              <a:rPr lang="ru-RU" dirty="0" err="1"/>
              <a:t>подією</a:t>
            </a:r>
            <a:r>
              <a:rPr lang="ru-RU" dirty="0"/>
              <a:t> є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застрахованою</a:t>
            </a:r>
            <a:r>
              <a:rPr lang="ru-RU" dirty="0"/>
              <a:t> особою </a:t>
            </a:r>
            <a:r>
              <a:rPr lang="ru-RU" dirty="0" err="1"/>
              <a:t>пенсійного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524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542</TotalTime>
  <Words>851</Words>
  <Application>Microsoft Office PowerPoint</Application>
  <PresentationFormat>Широкоэкранный</PresentationFormat>
  <Paragraphs>51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Open Sans</vt:lpstr>
      <vt:lpstr>Wingdings</vt:lpstr>
      <vt:lpstr>Wingdings 3</vt:lpstr>
      <vt:lpstr>Легкий дым</vt:lpstr>
      <vt:lpstr>СТРАХУВАННЯ РЕНТИ І ПЕНСІЙ </vt:lpstr>
      <vt:lpstr>ПЛАН</vt:lpstr>
      <vt:lpstr>1. Страхування ренти</vt:lpstr>
      <vt:lpstr>Страхування ренти </vt:lpstr>
      <vt:lpstr>Презентация PowerPoint</vt:lpstr>
      <vt:lpstr>Визначальними моментами укладання та дії договору страхування життя дітей є: </vt:lpstr>
      <vt:lpstr>Презентация PowerPoint</vt:lpstr>
      <vt:lpstr>Особливостями укладання та дії договору довічного страхування життя є:</vt:lpstr>
      <vt:lpstr>Пенсійне страхування </vt:lpstr>
      <vt:lpstr>Договори страхування</vt:lpstr>
      <vt:lpstr>Страхова сума встановлюється в договорі страхування в розмірі суми періодичних страхових виплат. В угодах пенсійного страхування вони можуть називатися пенсіями. Іноді в угоді страхування може бути передбачена участь особи в прибутку, який страхова організація отримує в результаті інвестування страхових внесків з цього виду страхування.</vt:lpstr>
      <vt:lpstr>Розмір пенсії, який буде отримувати застрахована особа, залежить від таких обставин:</vt:lpstr>
      <vt:lpstr>Звичайно величина страхового внеску для жінок в 1,5 раза більша, ніж для чоловіків. Однак є програми страхування, в яких розмір страхового внеску не залежить від статі.</vt:lpstr>
      <vt:lpstr>Стан страхування в Україні </vt:lpstr>
      <vt:lpstr>Дякуємо  за 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Страхування ренти і пенсій </dc:title>
  <dc:creator>ПК</dc:creator>
  <cp:lastModifiedBy>hp</cp:lastModifiedBy>
  <cp:revision>16</cp:revision>
  <dcterms:created xsi:type="dcterms:W3CDTF">2017-03-14T12:13:41Z</dcterms:created>
  <dcterms:modified xsi:type="dcterms:W3CDTF">2021-04-21T15:23:25Z</dcterms:modified>
</cp:coreProperties>
</file>