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91" r:id="rId3"/>
    <p:sldId id="292" r:id="rId4"/>
    <p:sldId id="263" r:id="rId5"/>
    <p:sldId id="266" r:id="rId6"/>
    <p:sldId id="298" r:id="rId7"/>
    <p:sldId id="269" r:id="rId8"/>
    <p:sldId id="268" r:id="rId9"/>
    <p:sldId id="293" r:id="rId10"/>
    <p:sldId id="296" r:id="rId11"/>
    <p:sldId id="288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97" autoAdjust="0"/>
  </p:normalViewPr>
  <p:slideViewPr>
    <p:cSldViewPr snapToGrid="0">
      <p:cViewPr>
        <p:scale>
          <a:sx n="100" d="100"/>
          <a:sy n="100" d="100"/>
        </p:scale>
        <p:origin x="-66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7DEC7-3121-42B9-9B9D-4F97071C262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9B22D-D86F-4231-90D0-27954DD2F43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03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9B22D-D86F-4231-90D0-27954DD2F43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5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070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236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770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81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620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343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52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06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9861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112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94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70D1A-E5C5-45BA-9597-659E8504B1F1}" type="datetimeFigureOut">
              <a:rPr lang="uk-UA" smtClean="0"/>
              <a:t>30.04.2025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59FC5-B55A-4B7D-8F9F-7E8C05F2464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125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335150" y="2904469"/>
            <a:ext cx="1148963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РОЗКРИТТЯ ГЕНДЕРНИХ НЕРІВНОСТЕЙ У П’ЄСІ Г. ІБСЕНА «ЛЯЛЬКОВИЙ ДІМ» ТА ЇХНЄ ВІДОБРАЖЕННЯ В СУЧАСНОМУ ФЕМІНІСТСЬКОМУ КОНТЕКСТІ</a:t>
            </a:r>
            <a:r>
              <a:rPr lang="uk-UA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4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335150" y="2720094"/>
            <a:ext cx="11540751" cy="29212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6443663" y="4415332"/>
            <a:ext cx="51925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Виконавиця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/////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Харківської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Науковий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/////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зарубіжної літератури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////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/>
              <a:t> 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>
            <a:off x="1285875" y="223451"/>
            <a:ext cx="10315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освіти і науки Харківської обласної державної адміністрації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Харківське територіальне відділення МАН України</a:t>
            </a:r>
          </a:p>
          <a:p>
            <a:r>
              <a:rPr lang="uk-UA" dirty="0"/>
              <a:t> </a:t>
            </a:r>
            <a:endParaRPr lang="ru-RU" dirty="0"/>
          </a:p>
        </p:txBody>
      </p:sp>
      <p:sp>
        <p:nvSpPr>
          <p:cNvPr id="6" name="Прямокутник 5"/>
          <p:cNvSpPr/>
          <p:nvPr/>
        </p:nvSpPr>
        <p:spPr>
          <a:xfrm>
            <a:off x="7305676" y="1371185"/>
            <a:ext cx="4088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Відділення:Літературознавство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фольклористика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мистецтвознавство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Секція: Зарубіжна література</a:t>
            </a:r>
            <a:r>
              <a:rPr lang="uk-UA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0922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3233" y="0"/>
            <a:ext cx="77624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ВИСНОВКИ</a:t>
            </a:r>
          </a:p>
          <a:p>
            <a:pPr algn="ctr"/>
            <a:endParaRPr lang="uk-UA" sz="4000" b="1" dirty="0">
              <a:solidFill>
                <a:schemeClr val="accent4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76225" y="661719"/>
            <a:ext cx="1165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-проблема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актуальною темою як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Г.Ібсена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Ляльковий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заміжжя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одруження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родинний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затишок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морально-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 є одним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сексистські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і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погляди на родину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наше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заручниках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родинного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врегульовано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одного члена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героїня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Лялькового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дому»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Г.Ібсена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42409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7010" y="2978273"/>
            <a:ext cx="5796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ДЯКУЮ ЗА УВАГУ!</a:t>
            </a:r>
            <a:endParaRPr lang="uk-UA" sz="4400" dirty="0">
              <a:solidFill>
                <a:schemeClr val="accent4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0606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629;p57"/>
          <p:cNvSpPr/>
          <p:nvPr/>
        </p:nvSpPr>
        <p:spPr>
          <a:xfrm>
            <a:off x="105444" y="4412974"/>
            <a:ext cx="3818870" cy="2031369"/>
          </a:xfrm>
          <a:custGeom>
            <a:avLst/>
            <a:gdLst/>
            <a:ahLst/>
            <a:cxnLst/>
            <a:rect l="l" t="t" r="r" b="b"/>
            <a:pathLst>
              <a:path w="37119" h="21444" extrusionOk="0">
                <a:moveTo>
                  <a:pt x="4947" y="1"/>
                </a:moveTo>
                <a:cubicBezTo>
                  <a:pt x="2215" y="1"/>
                  <a:pt x="1" y="2678"/>
                  <a:pt x="1" y="5983"/>
                </a:cubicBezTo>
                <a:lnTo>
                  <a:pt x="1" y="15461"/>
                </a:lnTo>
                <a:cubicBezTo>
                  <a:pt x="1" y="18766"/>
                  <a:pt x="2215" y="21443"/>
                  <a:pt x="4947" y="21443"/>
                </a:cubicBezTo>
                <a:lnTo>
                  <a:pt x="32168" y="21443"/>
                </a:lnTo>
                <a:cubicBezTo>
                  <a:pt x="34901" y="21443"/>
                  <a:pt x="37118" y="18766"/>
                  <a:pt x="37118" y="15461"/>
                </a:cubicBezTo>
                <a:lnTo>
                  <a:pt x="37118" y="5983"/>
                </a:lnTo>
                <a:cubicBezTo>
                  <a:pt x="37118" y="2678"/>
                  <a:pt x="34901" y="1"/>
                  <a:pt x="32168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розглянути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образ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Нори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Хельмер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у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творі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норвезького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драматурга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Г.Ібсена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під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двома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асиметричними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кутами: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героїня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– лялька в чужих руках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чи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самодостатня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особистість</a:t>
            </a:r>
            <a:endParaRPr sz="2000" dirty="0">
              <a:solidFill>
                <a:schemeClr val="accent5"/>
              </a:solidFill>
              <a:latin typeface="Georgia" panose="02040502050405020303" pitchFamily="18" charset="0"/>
            </a:endParaRPr>
          </a:p>
        </p:txBody>
      </p:sp>
      <p:sp>
        <p:nvSpPr>
          <p:cNvPr id="19" name="Google Shape;7638;p57"/>
          <p:cNvSpPr/>
          <p:nvPr/>
        </p:nvSpPr>
        <p:spPr>
          <a:xfrm>
            <a:off x="4171225" y="1185539"/>
            <a:ext cx="766887" cy="1017639"/>
          </a:xfrm>
          <a:custGeom>
            <a:avLst/>
            <a:gdLst/>
            <a:ahLst/>
            <a:cxnLst/>
            <a:rect l="l" t="t" r="r" b="b"/>
            <a:pathLst>
              <a:path w="30556" h="38848" fill="none" extrusionOk="0">
                <a:moveTo>
                  <a:pt x="1" y="1"/>
                </a:moveTo>
                <a:lnTo>
                  <a:pt x="12633" y="1"/>
                </a:lnTo>
                <a:cubicBezTo>
                  <a:pt x="15723" y="1"/>
                  <a:pt x="16343" y="3466"/>
                  <a:pt x="16343" y="3466"/>
                </a:cubicBezTo>
                <a:lnTo>
                  <a:pt x="16343" y="26448"/>
                </a:lnTo>
                <a:lnTo>
                  <a:pt x="30556" y="26448"/>
                </a:lnTo>
                <a:lnTo>
                  <a:pt x="30556" y="38848"/>
                </a:lnTo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" name="Google Shape;7640;p57"/>
          <p:cNvSpPr/>
          <p:nvPr/>
        </p:nvSpPr>
        <p:spPr>
          <a:xfrm>
            <a:off x="105443" y="347871"/>
            <a:ext cx="4028493" cy="1855308"/>
          </a:xfrm>
          <a:custGeom>
            <a:avLst/>
            <a:gdLst/>
            <a:ahLst/>
            <a:cxnLst/>
            <a:rect l="l" t="t" r="r" b="b"/>
            <a:pathLst>
              <a:path w="37119" h="21448" extrusionOk="0">
                <a:moveTo>
                  <a:pt x="4951" y="1"/>
                </a:moveTo>
                <a:cubicBezTo>
                  <a:pt x="2219" y="1"/>
                  <a:pt x="1" y="2682"/>
                  <a:pt x="1" y="5987"/>
                </a:cubicBezTo>
                <a:lnTo>
                  <a:pt x="1" y="15464"/>
                </a:lnTo>
                <a:cubicBezTo>
                  <a:pt x="1" y="18769"/>
                  <a:pt x="2219" y="21447"/>
                  <a:pt x="4951" y="21447"/>
                </a:cubicBezTo>
                <a:lnTo>
                  <a:pt x="32172" y="21447"/>
                </a:lnTo>
                <a:cubicBezTo>
                  <a:pt x="34904" y="21447"/>
                  <a:pt x="37119" y="18769"/>
                  <a:pt x="37119" y="15464"/>
                </a:cubicBezTo>
                <a:lnTo>
                  <a:pt x="37119" y="5987"/>
                </a:lnTo>
                <a:cubicBezTo>
                  <a:pt x="37119" y="2682"/>
                  <a:pt x="34904" y="1"/>
                  <a:pt x="32172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вивчити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гендерні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ролі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персонажів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п’єси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Г.Ібсена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«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Ляльковий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дім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»</a:t>
            </a:r>
            <a:endParaRPr sz="2000" dirty="0">
              <a:solidFill>
                <a:schemeClr val="accent5"/>
              </a:solidFill>
              <a:latin typeface="Georgia" panose="02040502050405020303" pitchFamily="18" charset="0"/>
            </a:endParaRPr>
          </a:p>
        </p:txBody>
      </p:sp>
      <p:sp>
        <p:nvSpPr>
          <p:cNvPr id="81" name="Заголовок 80"/>
          <p:cNvSpPr>
            <a:spLocks noGrp="1"/>
          </p:cNvSpPr>
          <p:nvPr>
            <p:ph type="title"/>
          </p:nvPr>
        </p:nvSpPr>
        <p:spPr>
          <a:xfrm>
            <a:off x="4055376" y="27531"/>
            <a:ext cx="4233860" cy="619765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Мета і завдання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01" name="Google Shape;7638;p57"/>
          <p:cNvSpPr/>
          <p:nvPr/>
        </p:nvSpPr>
        <p:spPr>
          <a:xfrm flipH="1">
            <a:off x="7240833" y="1185539"/>
            <a:ext cx="773328" cy="1017639"/>
          </a:xfrm>
          <a:custGeom>
            <a:avLst/>
            <a:gdLst/>
            <a:ahLst/>
            <a:cxnLst/>
            <a:rect l="l" t="t" r="r" b="b"/>
            <a:pathLst>
              <a:path w="30556" h="38848" fill="none" extrusionOk="0">
                <a:moveTo>
                  <a:pt x="1" y="1"/>
                </a:moveTo>
                <a:lnTo>
                  <a:pt x="12633" y="1"/>
                </a:lnTo>
                <a:cubicBezTo>
                  <a:pt x="15723" y="1"/>
                  <a:pt x="16343" y="3466"/>
                  <a:pt x="16343" y="3466"/>
                </a:cubicBezTo>
                <a:lnTo>
                  <a:pt x="16343" y="26448"/>
                </a:lnTo>
                <a:lnTo>
                  <a:pt x="30556" y="26448"/>
                </a:lnTo>
                <a:lnTo>
                  <a:pt x="30556" y="38848"/>
                </a:lnTo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02" name="Google Shape;7640;p57"/>
          <p:cNvSpPr/>
          <p:nvPr/>
        </p:nvSpPr>
        <p:spPr>
          <a:xfrm flipH="1">
            <a:off x="8086257" y="278297"/>
            <a:ext cx="3869165" cy="2703958"/>
          </a:xfrm>
          <a:custGeom>
            <a:avLst/>
            <a:gdLst/>
            <a:ahLst/>
            <a:cxnLst/>
            <a:rect l="l" t="t" r="r" b="b"/>
            <a:pathLst>
              <a:path w="37119" h="21448" extrusionOk="0">
                <a:moveTo>
                  <a:pt x="4951" y="1"/>
                </a:moveTo>
                <a:cubicBezTo>
                  <a:pt x="2219" y="1"/>
                  <a:pt x="1" y="2682"/>
                  <a:pt x="1" y="5987"/>
                </a:cubicBezTo>
                <a:lnTo>
                  <a:pt x="1" y="15464"/>
                </a:lnTo>
                <a:cubicBezTo>
                  <a:pt x="1" y="18769"/>
                  <a:pt x="2219" y="21447"/>
                  <a:pt x="4951" y="21447"/>
                </a:cubicBezTo>
                <a:lnTo>
                  <a:pt x="32172" y="21447"/>
                </a:lnTo>
                <a:cubicBezTo>
                  <a:pt x="34904" y="21447"/>
                  <a:pt x="37119" y="18769"/>
                  <a:pt x="37119" y="15464"/>
                </a:cubicBezTo>
                <a:lnTo>
                  <a:pt x="37119" y="5987"/>
                </a:lnTo>
                <a:cubicBezTo>
                  <a:pt x="37119" y="2682"/>
                  <a:pt x="34904" y="1"/>
                  <a:pt x="32172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дослідити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гендерне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питання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в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сучасному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феміністичному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контексті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основі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аналізу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мас-медійних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джерел</a:t>
            </a:r>
            <a:endParaRPr sz="2000" dirty="0">
              <a:solidFill>
                <a:schemeClr val="accent5"/>
              </a:solidFill>
              <a:latin typeface="Georgia" panose="02040502050405020303" pitchFamily="18" charset="0"/>
            </a:endParaRPr>
          </a:p>
        </p:txBody>
      </p:sp>
      <p:sp>
        <p:nvSpPr>
          <p:cNvPr id="103" name="Google Shape;7641;p57"/>
          <p:cNvSpPr/>
          <p:nvPr/>
        </p:nvSpPr>
        <p:spPr>
          <a:xfrm flipH="1">
            <a:off x="7240445" y="4791210"/>
            <a:ext cx="760424" cy="1423577"/>
          </a:xfrm>
          <a:custGeom>
            <a:avLst/>
            <a:gdLst/>
            <a:ahLst/>
            <a:cxnLst/>
            <a:rect l="l" t="t" r="r" b="b"/>
            <a:pathLst>
              <a:path w="30534" h="34405" fill="none" extrusionOk="0">
                <a:moveTo>
                  <a:pt x="0" y="34404"/>
                </a:moveTo>
                <a:lnTo>
                  <a:pt x="12611" y="34404"/>
                </a:lnTo>
                <a:cubicBezTo>
                  <a:pt x="15705" y="34404"/>
                  <a:pt x="16325" y="30939"/>
                  <a:pt x="16325" y="30939"/>
                </a:cubicBezTo>
                <a:lnTo>
                  <a:pt x="16325" y="7957"/>
                </a:lnTo>
                <a:lnTo>
                  <a:pt x="30534" y="7957"/>
                </a:lnTo>
                <a:lnTo>
                  <a:pt x="30534" y="1"/>
                </a:lnTo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04" name="Google Shape;7643;p57"/>
          <p:cNvSpPr/>
          <p:nvPr/>
        </p:nvSpPr>
        <p:spPr>
          <a:xfrm flipH="1">
            <a:off x="7960172" y="3993824"/>
            <a:ext cx="3995241" cy="2819128"/>
          </a:xfrm>
          <a:custGeom>
            <a:avLst/>
            <a:gdLst/>
            <a:ahLst/>
            <a:cxnLst/>
            <a:rect l="l" t="t" r="r" b="b"/>
            <a:pathLst>
              <a:path w="37119" h="21448" extrusionOk="0">
                <a:moveTo>
                  <a:pt x="4951" y="1"/>
                </a:moveTo>
                <a:cubicBezTo>
                  <a:pt x="2219" y="1"/>
                  <a:pt x="1" y="2679"/>
                  <a:pt x="1" y="5984"/>
                </a:cubicBezTo>
                <a:lnTo>
                  <a:pt x="1" y="15461"/>
                </a:lnTo>
                <a:cubicBezTo>
                  <a:pt x="1" y="18766"/>
                  <a:pt x="2219" y="21447"/>
                  <a:pt x="4951" y="21447"/>
                </a:cubicBezTo>
                <a:lnTo>
                  <a:pt x="32172" y="21447"/>
                </a:lnTo>
                <a:cubicBezTo>
                  <a:pt x="34904" y="21447"/>
                  <a:pt x="37119" y="18766"/>
                  <a:pt x="37119" y="15461"/>
                </a:cubicBezTo>
                <a:lnTo>
                  <a:pt x="37119" y="5984"/>
                </a:lnTo>
                <a:cubicBezTo>
                  <a:pt x="37119" y="2679"/>
                  <a:pt x="34904" y="1"/>
                  <a:pt x="32172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порівняти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гендерні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особливості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п’єси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«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Ляльковий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дім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» з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сучасними</a:t>
            </a:r>
            <a:endParaRPr lang="ru-RU" sz="2000" dirty="0">
              <a:solidFill>
                <a:schemeClr val="accent5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поглядами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це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питання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(на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основі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твору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аналізу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5"/>
                </a:solidFill>
                <a:latin typeface="Georgia" panose="02040502050405020303" pitchFamily="18" charset="0"/>
              </a:rPr>
              <a:t>матеріалів</a:t>
            </a:r>
            <a:r>
              <a:rPr lang="ru-RU" sz="2000" dirty="0">
                <a:solidFill>
                  <a:schemeClr val="accent5"/>
                </a:solidFill>
                <a:latin typeface="Georgia" panose="02040502050405020303" pitchFamily="18" charset="0"/>
              </a:rPr>
              <a:t> ЗМІ).</a:t>
            </a:r>
          </a:p>
        </p:txBody>
      </p:sp>
      <p:cxnSp>
        <p:nvCxnSpPr>
          <p:cNvPr id="124" name="Соединительная линия уступом 123"/>
          <p:cNvCxnSpPr/>
          <p:nvPr/>
        </p:nvCxnSpPr>
        <p:spPr>
          <a:xfrm rot="5400000" flipH="1" flipV="1">
            <a:off x="3777080" y="4217586"/>
            <a:ext cx="956556" cy="662089"/>
          </a:xfrm>
          <a:prstGeom prst="bentConnector3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32" name="Google Shape;7637;p57"/>
          <p:cNvSpPr/>
          <p:nvPr/>
        </p:nvSpPr>
        <p:spPr>
          <a:xfrm>
            <a:off x="4462316" y="1914219"/>
            <a:ext cx="3236881" cy="3165951"/>
          </a:xfrm>
          <a:custGeom>
            <a:avLst/>
            <a:gdLst/>
            <a:ahLst/>
            <a:cxnLst/>
            <a:rect l="l" t="t" r="r" b="b"/>
            <a:pathLst>
              <a:path w="63165" h="63161" fill="none" extrusionOk="0">
                <a:moveTo>
                  <a:pt x="63165" y="31580"/>
                </a:moveTo>
                <a:cubicBezTo>
                  <a:pt x="63165" y="49021"/>
                  <a:pt x="49025" y="63161"/>
                  <a:pt x="31585" y="63161"/>
                </a:cubicBezTo>
                <a:cubicBezTo>
                  <a:pt x="14140" y="63161"/>
                  <a:pt x="1" y="49021"/>
                  <a:pt x="1" y="31580"/>
                </a:cubicBezTo>
                <a:cubicBezTo>
                  <a:pt x="1" y="14140"/>
                  <a:pt x="14140" y="0"/>
                  <a:pt x="31585" y="0"/>
                </a:cubicBezTo>
                <a:cubicBezTo>
                  <a:pt x="49025" y="0"/>
                  <a:pt x="63165" y="14140"/>
                  <a:pt x="63165" y="31580"/>
                </a:cubicBez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34" name="Прямоугольник 133"/>
          <p:cNvSpPr/>
          <p:nvPr/>
        </p:nvSpPr>
        <p:spPr>
          <a:xfrm>
            <a:off x="4812086" y="2098464"/>
            <a:ext cx="25616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chemeClr val="accent4"/>
                </a:solidFill>
                <a:latin typeface="Georgia" panose="02040502050405020303" pitchFamily="18" charset="0"/>
              </a:rPr>
              <a:t>Аналіз</a:t>
            </a:r>
            <a:r>
              <a:rPr lang="ru-RU" dirty="0" smtClean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гендерних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нерівностей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у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п’єсі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Г.Ібсена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«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Ляльковий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дім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»,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дослідження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трансформації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характеру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головної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 smtClean="0">
                <a:solidFill>
                  <a:schemeClr val="accent4"/>
                </a:solidFill>
                <a:latin typeface="Georgia" panose="02040502050405020303" pitchFamily="18" charset="0"/>
              </a:rPr>
              <a:t>героїні</a:t>
            </a:r>
            <a:r>
              <a:rPr lang="ru-RU" dirty="0" smtClean="0">
                <a:solidFill>
                  <a:schemeClr val="accent4"/>
                </a:solidFill>
                <a:latin typeface="Georgia" panose="02040502050405020303" pitchFamily="18" charset="0"/>
              </a:rPr>
              <a:t>,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проєкція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феміністичних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ідей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smtClean="0">
                <a:solidFill>
                  <a:schemeClr val="accent4"/>
                </a:solidFill>
                <a:latin typeface="Georgia" panose="02040502050405020303" pitchFamily="18" charset="0"/>
              </a:rPr>
              <a:t>в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сучасному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accent4"/>
                </a:solidFill>
                <a:latin typeface="Georgia" panose="02040502050405020303" pitchFamily="18" charset="0"/>
              </a:rPr>
              <a:t>контексті</a:t>
            </a:r>
            <a:r>
              <a:rPr lang="ru-RU" dirty="0">
                <a:solidFill>
                  <a:schemeClr val="accent4"/>
                </a:solidFill>
                <a:latin typeface="Georgia" panose="02040502050405020303" pitchFamily="18" charset="0"/>
              </a:rPr>
              <a:t>.</a:t>
            </a:r>
            <a:endParaRPr lang="ru-RU" dirty="0">
              <a:solidFill>
                <a:schemeClr val="accent4"/>
              </a:solidFill>
              <a:latin typeface="Montserrat Medium"/>
              <a:ea typeface="Montserrat Medium"/>
              <a:cs typeface="Montserrat Medium"/>
              <a:sym typeface="Source Sans Pro"/>
            </a:endParaRPr>
          </a:p>
        </p:txBody>
      </p:sp>
      <p:sp>
        <p:nvSpPr>
          <p:cNvPr id="93" name="Google Shape;7675;p57"/>
          <p:cNvSpPr/>
          <p:nvPr/>
        </p:nvSpPr>
        <p:spPr>
          <a:xfrm>
            <a:off x="4812086" y="2247538"/>
            <a:ext cx="194054" cy="158508"/>
          </a:xfrm>
          <a:custGeom>
            <a:avLst/>
            <a:gdLst/>
            <a:ahLst/>
            <a:cxnLst/>
            <a:rect l="l" t="t" r="r" b="b"/>
            <a:pathLst>
              <a:path w="5565" h="5351" extrusionOk="0">
                <a:moveTo>
                  <a:pt x="2890" y="0"/>
                </a:moveTo>
                <a:cubicBezTo>
                  <a:pt x="1807" y="0"/>
                  <a:pt x="833" y="653"/>
                  <a:pt x="417" y="1653"/>
                </a:cubicBezTo>
                <a:cubicBezTo>
                  <a:pt x="1" y="2652"/>
                  <a:pt x="231" y="3801"/>
                  <a:pt x="997" y="4567"/>
                </a:cubicBezTo>
                <a:cubicBezTo>
                  <a:pt x="1509" y="5080"/>
                  <a:pt x="2193" y="5350"/>
                  <a:pt x="2888" y="5350"/>
                </a:cubicBezTo>
                <a:cubicBezTo>
                  <a:pt x="3233" y="5350"/>
                  <a:pt x="3580" y="5284"/>
                  <a:pt x="3912" y="5147"/>
                </a:cubicBezTo>
                <a:cubicBezTo>
                  <a:pt x="4911" y="4731"/>
                  <a:pt x="5564" y="3757"/>
                  <a:pt x="5564" y="2678"/>
                </a:cubicBezTo>
                <a:cubicBezTo>
                  <a:pt x="5564" y="1200"/>
                  <a:pt x="4364" y="0"/>
                  <a:pt x="289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23" name="Google Shape;7670;p57"/>
          <p:cNvSpPr/>
          <p:nvPr/>
        </p:nvSpPr>
        <p:spPr>
          <a:xfrm flipH="1">
            <a:off x="4321184" y="3067668"/>
            <a:ext cx="171865" cy="205296"/>
          </a:xfrm>
          <a:custGeom>
            <a:avLst/>
            <a:gdLst/>
            <a:ahLst/>
            <a:cxnLst/>
            <a:rect l="l" t="t" r="r" b="b"/>
            <a:pathLst>
              <a:path w="5561" h="5349" extrusionOk="0">
                <a:moveTo>
                  <a:pt x="2886" y="1"/>
                </a:moveTo>
                <a:cubicBezTo>
                  <a:pt x="1803" y="1"/>
                  <a:pt x="829" y="650"/>
                  <a:pt x="413" y="1649"/>
                </a:cubicBezTo>
                <a:cubicBezTo>
                  <a:pt x="1" y="2649"/>
                  <a:pt x="227" y="3798"/>
                  <a:pt x="993" y="4564"/>
                </a:cubicBezTo>
                <a:cubicBezTo>
                  <a:pt x="1505" y="5076"/>
                  <a:pt x="2189" y="5349"/>
                  <a:pt x="2884" y="5349"/>
                </a:cubicBezTo>
                <a:cubicBezTo>
                  <a:pt x="3229" y="5349"/>
                  <a:pt x="3576" y="5282"/>
                  <a:pt x="3908" y="5144"/>
                </a:cubicBezTo>
                <a:cubicBezTo>
                  <a:pt x="4907" y="4732"/>
                  <a:pt x="5560" y="3758"/>
                  <a:pt x="5560" y="2674"/>
                </a:cubicBezTo>
                <a:cubicBezTo>
                  <a:pt x="5560" y="1197"/>
                  <a:pt x="4364" y="1"/>
                  <a:pt x="2886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25" name="Google Shape;7670;p57"/>
          <p:cNvSpPr/>
          <p:nvPr/>
        </p:nvSpPr>
        <p:spPr>
          <a:xfrm flipH="1">
            <a:off x="4403632" y="3993823"/>
            <a:ext cx="195529" cy="198354"/>
          </a:xfrm>
          <a:custGeom>
            <a:avLst/>
            <a:gdLst/>
            <a:ahLst/>
            <a:cxnLst/>
            <a:rect l="l" t="t" r="r" b="b"/>
            <a:pathLst>
              <a:path w="5561" h="5349" extrusionOk="0">
                <a:moveTo>
                  <a:pt x="2886" y="1"/>
                </a:moveTo>
                <a:cubicBezTo>
                  <a:pt x="1803" y="1"/>
                  <a:pt x="829" y="650"/>
                  <a:pt x="413" y="1649"/>
                </a:cubicBezTo>
                <a:cubicBezTo>
                  <a:pt x="1" y="2649"/>
                  <a:pt x="227" y="3798"/>
                  <a:pt x="993" y="4564"/>
                </a:cubicBezTo>
                <a:cubicBezTo>
                  <a:pt x="1505" y="5076"/>
                  <a:pt x="2189" y="5349"/>
                  <a:pt x="2884" y="5349"/>
                </a:cubicBezTo>
                <a:cubicBezTo>
                  <a:pt x="3229" y="5349"/>
                  <a:pt x="3576" y="5282"/>
                  <a:pt x="3908" y="5144"/>
                </a:cubicBezTo>
                <a:cubicBezTo>
                  <a:pt x="4907" y="4732"/>
                  <a:pt x="5560" y="3758"/>
                  <a:pt x="5560" y="2674"/>
                </a:cubicBezTo>
                <a:cubicBezTo>
                  <a:pt x="5560" y="1197"/>
                  <a:pt x="4364" y="1"/>
                  <a:pt x="2886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06" name="Google Shape;7675;p57"/>
          <p:cNvSpPr/>
          <p:nvPr/>
        </p:nvSpPr>
        <p:spPr>
          <a:xfrm flipH="1">
            <a:off x="7100232" y="2163887"/>
            <a:ext cx="205466" cy="219652"/>
          </a:xfrm>
          <a:custGeom>
            <a:avLst/>
            <a:gdLst/>
            <a:ahLst/>
            <a:cxnLst/>
            <a:rect l="l" t="t" r="r" b="b"/>
            <a:pathLst>
              <a:path w="5565" h="5351" extrusionOk="0">
                <a:moveTo>
                  <a:pt x="2890" y="0"/>
                </a:moveTo>
                <a:cubicBezTo>
                  <a:pt x="1807" y="0"/>
                  <a:pt x="833" y="653"/>
                  <a:pt x="417" y="1653"/>
                </a:cubicBezTo>
                <a:cubicBezTo>
                  <a:pt x="1" y="2652"/>
                  <a:pt x="231" y="3801"/>
                  <a:pt x="997" y="4567"/>
                </a:cubicBezTo>
                <a:cubicBezTo>
                  <a:pt x="1509" y="5080"/>
                  <a:pt x="2193" y="5350"/>
                  <a:pt x="2888" y="5350"/>
                </a:cubicBezTo>
                <a:cubicBezTo>
                  <a:pt x="3233" y="5350"/>
                  <a:pt x="3580" y="5284"/>
                  <a:pt x="3912" y="5147"/>
                </a:cubicBezTo>
                <a:cubicBezTo>
                  <a:pt x="4911" y="4731"/>
                  <a:pt x="5564" y="3757"/>
                  <a:pt x="5564" y="2678"/>
                </a:cubicBezTo>
                <a:cubicBezTo>
                  <a:pt x="5564" y="1200"/>
                  <a:pt x="4364" y="0"/>
                  <a:pt x="289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07" name="Google Shape;7676;p57"/>
          <p:cNvSpPr/>
          <p:nvPr/>
        </p:nvSpPr>
        <p:spPr>
          <a:xfrm flipH="1">
            <a:off x="7179672" y="4610848"/>
            <a:ext cx="194054" cy="144933"/>
          </a:xfrm>
          <a:custGeom>
            <a:avLst/>
            <a:gdLst/>
            <a:ahLst/>
            <a:cxnLst/>
            <a:rect l="l" t="t" r="r" b="b"/>
            <a:pathLst>
              <a:path w="5565" h="5351" extrusionOk="0">
                <a:moveTo>
                  <a:pt x="2890" y="1"/>
                </a:moveTo>
                <a:cubicBezTo>
                  <a:pt x="1807" y="1"/>
                  <a:pt x="833" y="654"/>
                  <a:pt x="417" y="1653"/>
                </a:cubicBezTo>
                <a:cubicBezTo>
                  <a:pt x="1" y="2653"/>
                  <a:pt x="231" y="3802"/>
                  <a:pt x="997" y="4568"/>
                </a:cubicBezTo>
                <a:cubicBezTo>
                  <a:pt x="1510" y="5078"/>
                  <a:pt x="2195" y="5350"/>
                  <a:pt x="2891" y="5350"/>
                </a:cubicBezTo>
                <a:cubicBezTo>
                  <a:pt x="3235" y="5350"/>
                  <a:pt x="3581" y="5284"/>
                  <a:pt x="3912" y="5148"/>
                </a:cubicBezTo>
                <a:cubicBezTo>
                  <a:pt x="4911" y="4732"/>
                  <a:pt x="5564" y="3758"/>
                  <a:pt x="5564" y="2675"/>
                </a:cubicBezTo>
                <a:cubicBezTo>
                  <a:pt x="5564" y="1197"/>
                  <a:pt x="4364" y="1"/>
                  <a:pt x="2890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cxnSp>
        <p:nvCxnSpPr>
          <p:cNvPr id="3" name="Заокруглена сполучна лінія 2"/>
          <p:cNvCxnSpPr/>
          <p:nvPr/>
        </p:nvCxnSpPr>
        <p:spPr>
          <a:xfrm rot="16200000" flipH="1">
            <a:off x="4975406" y="757183"/>
            <a:ext cx="1404373" cy="909700"/>
          </a:xfrm>
          <a:prstGeom prst="curvedConnector3">
            <a:avLst>
              <a:gd name="adj1" fmla="val 51416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8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99925" y="274035"/>
            <a:ext cx="7145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Актуальність роботи</a:t>
            </a:r>
            <a:r>
              <a:rPr lang="en-US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 </a:t>
            </a:r>
            <a:endParaRPr lang="uk-UA" sz="4800" b="1" dirty="0">
              <a:solidFill>
                <a:schemeClr val="accent4">
                  <a:lumMod val="60000"/>
                  <a:lumOff val="40000"/>
                </a:schemeClr>
              </a:solidFill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 flipV="1">
            <a:off x="4599925" y="1192696"/>
            <a:ext cx="7256511" cy="39756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Блок-схема: альтернативний процес 1"/>
          <p:cNvSpPr/>
          <p:nvPr/>
        </p:nvSpPr>
        <p:spPr>
          <a:xfrm>
            <a:off x="5143500" y="1828801"/>
            <a:ext cx="6308271" cy="3400424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Актуальність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роботи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полягала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в тому,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щоб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–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дослідити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гендерні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стереотипи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драми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Г.Ібсена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та провести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паралель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з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сучасним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феміністським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контекстом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обраних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мас-медійних</a:t>
            </a:r>
            <a:r>
              <a:rPr lang="ru-RU" sz="2400" dirty="0">
                <a:solidFill>
                  <a:schemeClr val="accent5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accent5"/>
                </a:solidFill>
                <a:latin typeface="Georgia" panose="02040502050405020303" pitchFamily="18" charset="0"/>
              </a:rPr>
              <a:t>джерел</a:t>
            </a:r>
            <a:endParaRPr lang="uk-UA" sz="2400" dirty="0">
              <a:solidFill>
                <a:schemeClr val="accent5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25" y="419100"/>
            <a:ext cx="4239275" cy="606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4684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515177" y="95263"/>
            <a:ext cx="46614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Об’єкт </a:t>
            </a:r>
            <a:r>
              <a:rPr lang="uk-UA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роботи </a:t>
            </a:r>
            <a:endParaRPr lang="uk-UA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Пряма сполучна лінія 11"/>
          <p:cNvCxnSpPr/>
          <p:nvPr/>
        </p:nvCxnSpPr>
        <p:spPr>
          <a:xfrm>
            <a:off x="296516" y="1011158"/>
            <a:ext cx="4802257" cy="0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круглений прямокутник 14"/>
          <p:cNvSpPr/>
          <p:nvPr/>
        </p:nvSpPr>
        <p:spPr>
          <a:xfrm>
            <a:off x="296516" y="1838324"/>
            <a:ext cx="5696780" cy="2971801"/>
          </a:xfrm>
          <a:prstGeom prst="roundRect">
            <a:avLst>
              <a:gd name="adj" fmla="val 13013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ctr">
              <a:lnSpc>
                <a:spcPct val="150000"/>
              </a:lnSpc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драма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Г.Ібсена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«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Ляльковий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дім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»,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матеріали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сучасних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медіавидань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: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агенції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A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Info Sapiens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та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Радіо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Свобода</a:t>
            </a:r>
            <a:endParaRPr lang="uk-UA" sz="2400" b="1" dirty="0" smtClean="0">
              <a:solidFill>
                <a:schemeClr val="accent5">
                  <a:lumMod val="75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6599583" y="95263"/>
            <a:ext cx="53373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Предмет </a:t>
            </a:r>
            <a:r>
              <a:rPr lang="uk-UA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роботи </a:t>
            </a:r>
            <a:endParaRPr lang="uk-UA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7" name="Пряма сполучна лінія 16"/>
          <p:cNvCxnSpPr/>
          <p:nvPr/>
        </p:nvCxnSpPr>
        <p:spPr>
          <a:xfrm>
            <a:off x="6380922" y="1011158"/>
            <a:ext cx="5396949" cy="0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круглений прямокутник 17"/>
          <p:cNvSpPr/>
          <p:nvPr/>
        </p:nvSpPr>
        <p:spPr>
          <a:xfrm>
            <a:off x="6460435" y="1123950"/>
            <a:ext cx="5476461" cy="4419600"/>
          </a:xfrm>
          <a:prstGeom prst="roundRect">
            <a:avLst>
              <a:gd name="adj" fmla="val 13013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ctr">
              <a:lnSpc>
                <a:spcPct val="150000"/>
              </a:lnSpc>
            </a:pP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гендерні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нерівності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у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п’єсі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Г.Ібсена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«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Ляльковий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дім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»,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трансформація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образу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головної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героїні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Нори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Хельмер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гендерне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питання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в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сучасному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феміністичному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контексті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на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основі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медіаматеріалів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.</a:t>
            </a:r>
            <a:endParaRPr lang="uk-UA" sz="2400" b="1" dirty="0" smtClean="0">
              <a:solidFill>
                <a:schemeClr val="accent5">
                  <a:lumMod val="75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cxnSp>
        <p:nvCxnSpPr>
          <p:cNvPr id="20" name="Пряма сполучна лінія 19"/>
          <p:cNvCxnSpPr/>
          <p:nvPr/>
        </p:nvCxnSpPr>
        <p:spPr>
          <a:xfrm>
            <a:off x="2531165" y="6009432"/>
            <a:ext cx="7176052" cy="0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2407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709531" y="168142"/>
            <a:ext cx="8686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Наукова новизна  </a:t>
            </a:r>
            <a:r>
              <a:rPr lang="uk-UA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дослідження</a:t>
            </a:r>
            <a:endParaRPr lang="uk-UA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2585416" y="1614692"/>
            <a:ext cx="7295322" cy="0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1466850" y="2136339"/>
            <a:ext cx="90297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новизна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Хельмер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драмі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Ібсена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Ляльковий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а й предметно,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мас-медійних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проаналізовано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феміністичному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89500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638300" y="215767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РОЗДІЛ І</a:t>
            </a:r>
            <a:r>
              <a:rPr lang="uk-UA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uk-UA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ГЕНДЕРНІ </a:t>
            </a: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РОЛІ ПЕРСОНАЖІВ П’ЄСИ «ЛЯЛЬКОВИЙ ДІМ» Г.ІБСЕНА</a:t>
            </a:r>
            <a:endParaRPr lang="uk-UA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2413966" y="1176542"/>
            <a:ext cx="7295322" cy="0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67038" y="18446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132348"/>
              </p:ext>
            </p:extLst>
          </p:nvPr>
        </p:nvGraphicFramePr>
        <p:xfrm>
          <a:off x="266700" y="1409701"/>
          <a:ext cx="11633751" cy="5145880"/>
        </p:xfrm>
        <a:graphic>
          <a:graphicData uri="http://schemas.openxmlformats.org/drawingml/2006/table">
            <a:tbl>
              <a:tblPr firstRow="1" firstCol="1" bandRow="1"/>
              <a:tblGrid>
                <a:gridCol w="1864491"/>
                <a:gridCol w="2858815"/>
                <a:gridCol w="6910445"/>
              </a:tblGrid>
              <a:tr h="2794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Персонаж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Гендерні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ролі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Характеристика та дії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3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Нора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Хельмер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Жінка, матір, дружина, "лялька" в родині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початку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п'єси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Нора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зображена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як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легковажна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залежна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від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чоловіка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жінка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яка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приховує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свою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самостійність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Вона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має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важку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роль материнства і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покірно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підкорюється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вимогам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чоловіка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Однак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процесі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розвитку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п'єси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Нора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розкривається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як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самостійна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особистість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яка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приймає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важкі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рішення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заради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сім'ї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Торвальд Хельмер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Чоловік, батько, "голова родини"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Торвальд уособлює патріархальну модель суспільства. Він ставиться до Нори з іронією, не сприймаючи її як рівного партнера, а більше як предмет для виховання та контролю. Він вважає, що Нора повинна виконувати свою роль «ляльки» в родині, не маючи права на власні амбіції чи рішення.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8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Кристина Лінне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Жінка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подруга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представниця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«реального»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світу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Кристина є більш самостійною жінкою, яка пережила труднощі життя та знаходиться у реальних соціальних умовах. Вона розуміє труднощі, з якими стикаються жінки, і не має ілюзій щодо «легкого» життя, яке, на думку інших, веде Нора.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Нільс Крогстад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Чоловік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антигерой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Крогстад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є символом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моральної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падучості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Його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вчинки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викликають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внутрішній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конфлікт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оскільки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його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шантаж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змушує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її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діяти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морально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складний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спосіб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що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ставить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сумнів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її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власну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гідність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Він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показує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нерівність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 ролях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чоловіків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і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жінок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суспільстві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3" marR="324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687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5557" y="96667"/>
            <a:ext cx="109231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РОЗДІЛ ІІ. АНАЛІЗ </a:t>
            </a:r>
            <a:r>
              <a:rPr lang="uk-UA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П’ЄСИ «ЛЯЛЬКОВИЙ ДІМ» Г.ІБСЕНА ТА ЇЇ КЛЮЧОВИХ АСПЕКТІВ</a:t>
            </a:r>
            <a:endParaRPr lang="uk-UA" sz="3200" b="1" dirty="0">
              <a:solidFill>
                <a:schemeClr val="accent4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</p:txBody>
      </p:sp>
      <p:cxnSp>
        <p:nvCxnSpPr>
          <p:cNvPr id="12" name="Пряма сполучна лінія 11"/>
          <p:cNvCxnSpPr/>
          <p:nvPr/>
        </p:nvCxnSpPr>
        <p:spPr>
          <a:xfrm>
            <a:off x="805070" y="1296995"/>
            <a:ext cx="10764078" cy="1"/>
          </a:xfrm>
          <a:prstGeom prst="line">
            <a:avLst/>
          </a:prstGeom>
          <a:ln w="41275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1419225"/>
            <a:ext cx="5762625" cy="505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2445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74643" y="89451"/>
            <a:ext cx="109628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РОЗДІЛ ІІІ.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сучасних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гендерних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стереотипів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порушень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2800" b="1" u="sng" dirty="0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800" b="1" u="sng" dirty="0" err="1">
                <a:solidFill>
                  <a:schemeClr val="accent4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Україні</a:t>
            </a:r>
            <a:endParaRPr lang="uk-UA" sz="2800" b="1" dirty="0" smtClean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73" y="1271590"/>
            <a:ext cx="5343525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60" y="1271589"/>
            <a:ext cx="531495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60" y="4095751"/>
            <a:ext cx="5314950" cy="2657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73" y="4095751"/>
            <a:ext cx="5343525" cy="265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664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028699" y="1689285"/>
            <a:ext cx="104609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П’єса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Ляльковий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Генріка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Ібсена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актуальною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фемінізму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Написана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тому, вона так само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порушувати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рівноправних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поваги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щирих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лялькових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родинних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37617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</TotalTime>
  <Words>777</Words>
  <Application>Microsoft Office PowerPoint</Application>
  <PresentationFormat>Довільний</PresentationFormat>
  <Paragraphs>62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Тема Office</vt:lpstr>
      <vt:lpstr>Презентація PowerPoint</vt:lpstr>
      <vt:lpstr>Мета і завдання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Оля</cp:lastModifiedBy>
  <cp:revision>86</cp:revision>
  <dcterms:created xsi:type="dcterms:W3CDTF">2022-04-25T15:30:05Z</dcterms:created>
  <dcterms:modified xsi:type="dcterms:W3CDTF">2025-04-30T12:46:23Z</dcterms:modified>
</cp:coreProperties>
</file>