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30"/>
  </p:notesMasterIdLst>
  <p:sldIdLst>
    <p:sldId id="256" r:id="rId3"/>
    <p:sldId id="264" r:id="rId4"/>
    <p:sldId id="287" r:id="rId5"/>
    <p:sldId id="288" r:id="rId6"/>
    <p:sldId id="311" r:id="rId7"/>
    <p:sldId id="289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97" r:id="rId16"/>
    <p:sldId id="310" r:id="rId17"/>
    <p:sldId id="300" r:id="rId18"/>
    <p:sldId id="299" r:id="rId19"/>
    <p:sldId id="301" r:id="rId20"/>
    <p:sldId id="302" r:id="rId21"/>
    <p:sldId id="303" r:id="rId22"/>
    <p:sldId id="304" r:id="rId23"/>
    <p:sldId id="305" r:id="rId24"/>
    <p:sldId id="307" r:id="rId25"/>
    <p:sldId id="308" r:id="rId26"/>
    <p:sldId id="309" r:id="rId27"/>
    <p:sldId id="306" r:id="rId28"/>
    <p:sldId id="282" r:id="rId29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F3F"/>
    <a:srgbClr val="FF9933"/>
    <a:srgbClr val="FFB061"/>
    <a:srgbClr val="FFFF89"/>
    <a:srgbClr val="FFFF66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83513" autoAdjust="0"/>
  </p:normalViewPr>
  <p:slideViewPr>
    <p:cSldViewPr>
      <p:cViewPr varScale="1">
        <p:scale>
          <a:sx n="110" d="100"/>
          <a:sy n="110" d="100"/>
        </p:scale>
        <p:origin x="168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C78950-3ACE-4779-92CF-6C5BC290AAB8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7888"/>
            <a:ext cx="5389563" cy="44418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188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4188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4283F4-8E3E-4B58-9F1A-2B277B08A7A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4CD9-6FD4-4E44-93F2-2A2AB06D7C6A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B7749-33BD-4347-8AAB-293DE6BC1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4CD9-6FD4-4E44-93F2-2A2AB06D7C6A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B7749-33BD-4347-8AAB-293DE6BC1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4CD9-6FD4-4E44-93F2-2A2AB06D7C6A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B7749-33BD-4347-8AAB-293DE6BC1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4CD9-6FD4-4E44-93F2-2A2AB06D7C6A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B7749-33BD-4347-8AAB-293DE6BC1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4CD9-6FD4-4E44-93F2-2A2AB06D7C6A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B7749-33BD-4347-8AAB-293DE6BC1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4CD9-6FD4-4E44-93F2-2A2AB06D7C6A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B7749-33BD-4347-8AAB-293DE6BC1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4CD9-6FD4-4E44-93F2-2A2AB06D7C6A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B7749-33BD-4347-8AAB-293DE6BC1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4CD9-6FD4-4E44-93F2-2A2AB06D7C6A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B7749-33BD-4347-8AAB-293DE6BC1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4CD9-6FD4-4E44-93F2-2A2AB06D7C6A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FCB7749-33BD-4347-8AAB-293DE6BC19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4CD9-6FD4-4E44-93F2-2A2AB06D7C6A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B7749-33BD-4347-8AAB-293DE6BC1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4CD9-6FD4-4E44-93F2-2A2AB06D7C6A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9FCB7749-33BD-4347-8AAB-293DE6BC1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4CD9-6FD4-4E44-93F2-2A2AB06D7C6A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B7749-33BD-4347-8AAB-293DE6BC1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6D6D4CD9-6FD4-4E44-93F2-2A2AB06D7C6A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B7749-33BD-4347-8AAB-293DE6BC1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4CD9-6FD4-4E44-93F2-2A2AB06D7C6A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B7749-33BD-4347-8AAB-293DE6BC1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4CD9-6FD4-4E44-93F2-2A2AB06D7C6A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B7749-33BD-4347-8AAB-293DE6BC1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4CD9-6FD4-4E44-93F2-2A2AB06D7C6A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B7749-33BD-4347-8AAB-293DE6BC1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4CD9-6FD4-4E44-93F2-2A2AB06D7C6A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B7749-33BD-4347-8AAB-293DE6BC1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4CD9-6FD4-4E44-93F2-2A2AB06D7C6A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B7749-33BD-4347-8AAB-293DE6BC1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4CD9-6FD4-4E44-93F2-2A2AB06D7C6A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B7749-33BD-4347-8AAB-293DE6BC1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4CD9-6FD4-4E44-93F2-2A2AB06D7C6A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B7749-33BD-4347-8AAB-293DE6BC1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4CD9-6FD4-4E44-93F2-2A2AB06D7C6A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B7749-33BD-4347-8AAB-293DE6BC1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4CD9-6FD4-4E44-93F2-2A2AB06D7C6A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B7749-33BD-4347-8AAB-293DE6BC1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D4CD9-6FD4-4E44-93F2-2A2AB06D7C6A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B7749-33BD-4347-8AAB-293DE6BC1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D6D4CD9-6FD4-4E44-93F2-2A2AB06D7C6A}" type="datetimeFigureOut">
              <a:rPr lang="ru-RU" smtClean="0"/>
              <a:pPr/>
              <a:t>29.05.2023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9FCB7749-33BD-4347-8AAB-293DE6BC1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Картинки по запросу онкология"/>
          <p:cNvPicPr>
            <a:picLocks noChangeAspect="1" noChangeArrowheads="1"/>
          </p:cNvPicPr>
          <p:nvPr/>
        </p:nvPicPr>
        <p:blipFill>
          <a:blip r:embed="rId3"/>
          <a:srcRect l="4577" r="5994"/>
          <a:stretch>
            <a:fillRect/>
          </a:stretch>
        </p:blipFill>
        <p:spPr bwMode="auto">
          <a:xfrm>
            <a:off x="-11932" y="0"/>
            <a:ext cx="9204824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285729"/>
            <a:ext cx="7072362" cy="1000131"/>
          </a:xfrm>
        </p:spPr>
        <p:txBody>
          <a:bodyPr>
            <a:normAutofit/>
          </a:bodyPr>
          <a:lstStyle/>
          <a:p>
            <a:r>
              <a:rPr lang="ru-RU" sz="2800" b="1" i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ПРЕЗЕНТАЦИЯ</a:t>
            </a:r>
            <a:br>
              <a:rPr lang="ru-RU" sz="2800" b="1" i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</a:br>
            <a:r>
              <a:rPr lang="ru-RU" sz="2800" b="1" i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НА ТЕМУ: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1357298"/>
            <a:ext cx="8643998" cy="2214578"/>
          </a:xfrm>
        </p:spPr>
        <p:txBody>
          <a:bodyPr>
            <a:noAutofit/>
          </a:bodyPr>
          <a:lstStyle/>
          <a:p>
            <a:r>
              <a:rPr lang="ru-RU" sz="7000" b="1" dirty="0">
                <a:ln w="19050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rgbClr val="FF3F3F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ДЕОНТОЛОГИЯ </a:t>
            </a:r>
            <a:br>
              <a:rPr lang="ru-RU" sz="7000" b="1" dirty="0">
                <a:ln w="19050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rgbClr val="FF3F3F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r>
              <a:rPr lang="ru-RU" sz="7000" b="1" dirty="0">
                <a:ln w="19050">
                  <a:solidFill>
                    <a:schemeClr val="tx1">
                      <a:lumMod val="85000"/>
                      <a:lumOff val="15000"/>
                    </a:schemeClr>
                  </a:solidFill>
                  <a:prstDash val="solid"/>
                </a:ln>
                <a:solidFill>
                  <a:srgbClr val="FF3F3F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В ОНКОЛОГИИ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36241" y="5075471"/>
            <a:ext cx="35563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latin typeface="Arial" pitchFamily="34" charset="0"/>
                <a:cs typeface="Arial" pitchFamily="34" charset="0"/>
              </a:rPr>
              <a:t> Подготовила студентка      </a:t>
            </a:r>
          </a:p>
          <a:p>
            <a:r>
              <a:rPr lang="ru-RU" b="1" i="1" dirty="0">
                <a:latin typeface="Arial" pitchFamily="34" charset="0"/>
                <a:cs typeface="Arial" pitchFamily="34" charset="0"/>
              </a:rPr>
              <a:t>Медицинского факультета         </a:t>
            </a:r>
          </a:p>
          <a:p>
            <a:r>
              <a:rPr lang="ru-RU" b="1" i="1" dirty="0">
                <a:latin typeface="Arial" pitchFamily="34" charset="0"/>
                <a:cs typeface="Arial" pitchFamily="34" charset="0"/>
              </a:rPr>
              <a:t>Донецкого Национального Медицинского</a:t>
            </a:r>
          </a:p>
          <a:p>
            <a:r>
              <a:rPr lang="ru-RU" b="1" i="1" dirty="0">
                <a:latin typeface="Arial" pitchFamily="34" charset="0"/>
                <a:cs typeface="Arial" pitchFamily="34" charset="0"/>
              </a:rPr>
              <a:t>Университета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 l="6199" t="2150" r="6022"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42844" y="4786322"/>
            <a:ext cx="8858312" cy="19389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i="1" dirty="0">
                <a:solidFill>
                  <a:schemeClr val="bg1"/>
                </a:solidFill>
              </a:rPr>
              <a:t>   4. Психические особенности, уровень интеллекта, характер и жизненный опыт пациентов разные (как, впрочем, у всех людей). Больной может иметь свое мнение. Его видение ситуации, скорее всего, отличается от вашего. Старайтесь понять, выразить уважение к точке зрения больного, деликатно поправить, не унизив чувство его достоинства. Умейте общаться с каждым.</a:t>
            </a: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Картинки по запросу врач и пациент взаимоотношения"/>
          <p:cNvPicPr>
            <a:picLocks noChangeAspect="1" noChangeArrowheads="1"/>
          </p:cNvPicPr>
          <p:nvPr/>
        </p:nvPicPr>
        <p:blipFill>
          <a:blip r:embed="rId3"/>
          <a:srcRect l="1444" r="7308"/>
          <a:stretch>
            <a:fillRect/>
          </a:stretch>
        </p:blipFill>
        <p:spPr bwMode="auto">
          <a:xfrm>
            <a:off x="0" y="-1"/>
            <a:ext cx="9168726" cy="6858001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42844" y="5357826"/>
            <a:ext cx="8858312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i="1" dirty="0">
                <a:solidFill>
                  <a:schemeClr val="bg1"/>
                </a:solidFill>
              </a:rPr>
              <a:t>   5. Не следует быть уверенным в том, что вы можете полностью понять и осознать чувства и мысли онкологического больного. Не осуждайте его, не стройте догматических суждений; мыслите позитивно. </a:t>
            </a: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 l="1566" r="817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42844" y="5857892"/>
            <a:ext cx="8858312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i="1" dirty="0">
                <a:solidFill>
                  <a:schemeClr val="bg1"/>
                </a:solidFill>
              </a:rPr>
              <a:t>   6. Не убивайте надежду, но помните, что «ложный оптимизм» тоже убивает ее.</a:t>
            </a:r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6" name="Picture 4" descr="Картинки по запросу агрессивный пациент"/>
          <p:cNvPicPr>
            <a:picLocks noChangeAspect="1" noChangeArrowheads="1"/>
          </p:cNvPicPr>
          <p:nvPr/>
        </p:nvPicPr>
        <p:blipFill>
          <a:blip r:embed="rId3"/>
          <a:srcRect l="9230" r="12789"/>
          <a:stretch>
            <a:fillRect/>
          </a:stretch>
        </p:blipFill>
        <p:spPr bwMode="auto">
          <a:xfrm>
            <a:off x="-1" y="0"/>
            <a:ext cx="9150207" cy="592933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0" y="4857760"/>
            <a:ext cx="9144000" cy="19389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i="1" dirty="0">
                <a:solidFill>
                  <a:schemeClr val="bg1"/>
                </a:solidFill>
              </a:rPr>
              <a:t>   7. Не забывайте, что рак воспринимается в сознании каждого как угроза жизни. Поэтому тяжелое известие резко и внезапно меняет представление человека о его будущем, вызывает разнообразные психические реакции - от «отрицания» до агрессии. Воспринимайте это как реакцию защиты, постарайтесь мягко перевести разговор в позитивное русло.</a:t>
            </a: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Картинки по запросу страх"/>
          <p:cNvPicPr>
            <a:picLocks noChangeAspect="1" noChangeArrowheads="1"/>
          </p:cNvPicPr>
          <p:nvPr/>
        </p:nvPicPr>
        <p:blipFill>
          <a:blip r:embed="rId3"/>
          <a:srcRect l="15272" r="8749"/>
          <a:stretch>
            <a:fillRect/>
          </a:stretch>
        </p:blipFill>
        <p:spPr bwMode="auto">
          <a:xfrm>
            <a:off x="-1" y="0"/>
            <a:ext cx="9146337" cy="6858001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5286380" y="857232"/>
            <a:ext cx="3643306" cy="532453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i="1" dirty="0">
                <a:solidFill>
                  <a:schemeClr val="bg1"/>
                </a:solidFill>
              </a:rPr>
              <a:t>   Уже начиная с периода первичного обследования онкологический больной может испытывать тяжелый эмоциональный стресс, проявляющийся признаками тревоги, страха, депрессии. В таком состоянии возможны различные варианты поведения, в том числе неадекватные реакции: отрицание болезни, отказ от лечения, вплоть до агрессивных или суицидальных настроениях. </a:t>
            </a:r>
          </a:p>
          <a:p>
            <a:r>
              <a:rPr lang="ru-RU" sz="2000" i="1" dirty="0">
                <a:solidFill>
                  <a:schemeClr val="bg1"/>
                </a:solidFill>
              </a:rPr>
              <a:t>    </a:t>
            </a: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Картинки по запросу онкологические заболевания"/>
          <p:cNvPicPr>
            <a:picLocks noChangeAspect="1" noChangeArrowheads="1"/>
          </p:cNvPicPr>
          <p:nvPr/>
        </p:nvPicPr>
        <p:blipFill>
          <a:blip r:embed="rId3"/>
          <a:srcRect l="10874"/>
          <a:stretch>
            <a:fillRect/>
          </a:stretch>
        </p:blipFill>
        <p:spPr bwMode="auto">
          <a:xfrm>
            <a:off x="1" y="0"/>
            <a:ext cx="9144000" cy="6858001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5929322" y="857232"/>
            <a:ext cx="2928926" cy="50167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i="1" dirty="0">
                <a:solidFill>
                  <a:schemeClr val="bg1"/>
                </a:solidFill>
              </a:rPr>
              <a:t>   </a:t>
            </a:r>
          </a:p>
          <a:p>
            <a:r>
              <a:rPr lang="ru-RU" sz="2000" i="1" dirty="0">
                <a:solidFill>
                  <a:schemeClr val="bg1"/>
                </a:solidFill>
              </a:rPr>
              <a:t>    Скрытые негативные эмоции больного зачастую проходят мимо внимания неподготовленного врача. Его невнимательное и поверхностное отношение, а тем более высокомерие и грубость усугубляют переживания больного, ухудшают течение заболевания.</a:t>
            </a:r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 l="11411" r="12500"/>
          <a:stretch>
            <a:fillRect/>
          </a:stretch>
        </p:blipFill>
        <p:spPr bwMode="auto">
          <a:xfrm>
            <a:off x="0" y="0"/>
            <a:ext cx="9155586" cy="6858000"/>
          </a:xfrm>
          <a:prstGeom prst="rect">
            <a:avLst/>
          </a:prstGeom>
          <a:noFill/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28596" y="357166"/>
            <a:ext cx="8229600" cy="1071570"/>
          </a:xfrm>
          <a:prstGeom prst="rect">
            <a:avLst/>
          </a:prstGeom>
        </p:spPr>
        <p:txBody>
          <a:bodyPr vert="horz" lIns="45720" rIns="45720" anchor="t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2800" b="1" cap="all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latin typeface="+mj-lt"/>
                <a:ea typeface="+mj-ea"/>
                <a:cs typeface="+mj-cs"/>
              </a:rPr>
              <a:t>Стадии адаптации </a:t>
            </a:r>
            <a:r>
              <a:rPr lang="ru-RU" sz="2800" b="1" cap="all" dirty="0" err="1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latin typeface="+mj-lt"/>
                <a:ea typeface="+mj-ea"/>
                <a:cs typeface="+mj-cs"/>
              </a:rPr>
              <a:t>онкопациента</a:t>
            </a:r>
            <a:r>
              <a:rPr lang="ru-RU" sz="2800" b="1" cap="all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latin typeface="+mj-lt"/>
                <a:ea typeface="+mj-ea"/>
                <a:cs typeface="+mj-cs"/>
              </a:rPr>
              <a:t> к своему состоянию;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1643050"/>
            <a:ext cx="8786874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i="1" dirty="0">
                <a:solidFill>
                  <a:schemeClr val="bg1"/>
                </a:solidFill>
              </a:rPr>
              <a:t>  </a:t>
            </a:r>
            <a:r>
              <a:rPr lang="ru-RU" sz="2400" i="1" dirty="0">
                <a:solidFill>
                  <a:schemeClr val="bg1"/>
                </a:solidFill>
              </a:rPr>
              <a:t>Постепенно онкологический больной психологически адаптируется к своему заболеванию. А.В. Гнездилов различает несколько стадий адаптации:</a:t>
            </a:r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Картинки по запросу психологический шок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85688" y="214290"/>
            <a:ext cx="850115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v"/>
            </a:pPr>
            <a:r>
              <a:rPr lang="ru-RU" sz="2400" i="1" dirty="0">
                <a:solidFill>
                  <a:schemeClr val="bg1"/>
                </a:solidFill>
              </a:rPr>
              <a:t> Психологический шок;</a:t>
            </a:r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 r="19067"/>
          <a:stretch>
            <a:fillRect/>
          </a:stretch>
        </p:blipFill>
        <p:spPr bwMode="auto">
          <a:xfrm>
            <a:off x="-1" y="1"/>
            <a:ext cx="9144001" cy="6858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85688" y="214290"/>
            <a:ext cx="850115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v"/>
            </a:pPr>
            <a:r>
              <a:rPr lang="ru-RU" sz="2400" i="1" dirty="0">
                <a:solidFill>
                  <a:schemeClr val="bg1"/>
                </a:solidFill>
              </a:rPr>
              <a:t> «Реакция Отрицания» (непринятие болезни);</a:t>
            </a:r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 l="8672" r="7993"/>
          <a:stretch>
            <a:fillRect/>
          </a:stretch>
        </p:blipFill>
        <p:spPr bwMode="auto">
          <a:xfrm>
            <a:off x="-1" y="1"/>
            <a:ext cx="9144001" cy="6858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85688" y="214290"/>
            <a:ext cx="850115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v"/>
            </a:pPr>
            <a:r>
              <a:rPr lang="ru-RU" sz="2400" i="1" dirty="0">
                <a:solidFill>
                  <a:schemeClr val="bg1"/>
                </a:solidFill>
              </a:rPr>
              <a:t> Агрессия (как ответ на «несправедливость судьбы»);</a:t>
            </a: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Картинки по запросу онкологические заболевания"/>
          <p:cNvPicPr>
            <a:picLocks noChangeAspect="1" noChangeArrowheads="1"/>
          </p:cNvPicPr>
          <p:nvPr/>
        </p:nvPicPr>
        <p:blipFill>
          <a:blip r:embed="rId3"/>
          <a:srcRect l="28611" r="4960"/>
          <a:stretch>
            <a:fillRect/>
          </a:stretch>
        </p:blipFill>
        <p:spPr bwMode="auto">
          <a:xfrm>
            <a:off x="0" y="-24677"/>
            <a:ext cx="9144000" cy="6882680"/>
          </a:xfrm>
          <a:prstGeom prst="rect">
            <a:avLst/>
          </a:prstGeom>
          <a:noFill/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28596" y="214290"/>
            <a:ext cx="8229600" cy="796908"/>
          </a:xfrm>
          <a:prstGeom prst="rect">
            <a:avLst/>
          </a:prstGeom>
        </p:spPr>
        <p:txBody>
          <a:bodyPr vert="horz" lIns="45720" rIns="4572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b="1" cap="all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latin typeface="+mj-lt"/>
                <a:ea typeface="+mj-ea"/>
                <a:cs typeface="+mj-cs"/>
              </a:rPr>
              <a:t>Содержание</a:t>
            </a:r>
            <a:endParaRPr kumimoji="0" lang="ru-RU" sz="4800" b="1" i="0" u="none" strike="noStrike" kern="1200" cap="all" spc="0" normalizeH="0" baseline="0" noProof="0" dirty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1214422"/>
            <a:ext cx="85725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800" dirty="0">
                <a:solidFill>
                  <a:schemeClr val="bg1"/>
                </a:solidFill>
              </a:rPr>
              <a:t>  </a:t>
            </a:r>
            <a:r>
              <a:rPr lang="ru-RU" sz="3200" i="1" dirty="0">
                <a:solidFill>
                  <a:schemeClr val="bg1"/>
                </a:solidFill>
              </a:rPr>
              <a:t>Принципы деонтологии в онкологии.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3200" i="1" dirty="0">
                <a:solidFill>
                  <a:schemeClr val="bg1"/>
                </a:solidFill>
              </a:rPr>
              <a:t>  Принципы общения по защите психики.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3200" i="1" dirty="0">
                <a:solidFill>
                  <a:schemeClr val="bg1"/>
                </a:solidFill>
              </a:rPr>
              <a:t>  Стадии адаптации </a:t>
            </a:r>
            <a:r>
              <a:rPr lang="ru-RU" sz="3200" i="1" dirty="0" err="1">
                <a:solidFill>
                  <a:schemeClr val="bg1"/>
                </a:solidFill>
              </a:rPr>
              <a:t>онкопациента</a:t>
            </a:r>
            <a:r>
              <a:rPr lang="ru-RU" sz="3200" i="1" dirty="0">
                <a:solidFill>
                  <a:schemeClr val="bg1"/>
                </a:solidFill>
              </a:rPr>
              <a:t> к своему состоянию.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3200" i="1" dirty="0">
                <a:solidFill>
                  <a:schemeClr val="bg1"/>
                </a:solidFill>
              </a:rPr>
              <a:t>  Врачебная тайна.</a:t>
            </a:r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Картинки по запросу депрессия"/>
          <p:cNvPicPr>
            <a:picLocks noChangeAspect="1" noChangeArrowheads="1"/>
          </p:cNvPicPr>
          <p:nvPr/>
        </p:nvPicPr>
        <p:blipFill>
          <a:blip r:embed="rId3"/>
          <a:srcRect l="8534" r="6151"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85720" y="6215082"/>
            <a:ext cx="850115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v"/>
            </a:pPr>
            <a:r>
              <a:rPr lang="ru-RU" sz="2400" i="1" dirty="0">
                <a:solidFill>
                  <a:schemeClr val="bg1"/>
                </a:solidFill>
              </a:rPr>
              <a:t> Депрессия (подавленное состояние);</a:t>
            </a:r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Картинки по запросу спокойствие и умиротворение"/>
          <p:cNvPicPr>
            <a:picLocks noChangeAspect="1" noChangeArrowheads="1"/>
          </p:cNvPicPr>
          <p:nvPr/>
        </p:nvPicPr>
        <p:blipFill>
          <a:blip r:embed="rId3"/>
          <a:srcRect r="8942"/>
          <a:stretch>
            <a:fillRect/>
          </a:stretch>
        </p:blipFill>
        <p:spPr bwMode="auto">
          <a:xfrm>
            <a:off x="-1" y="0"/>
            <a:ext cx="9144001" cy="6858001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85720" y="5429264"/>
            <a:ext cx="8501154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v"/>
            </a:pPr>
            <a:r>
              <a:rPr lang="ru-RU" sz="2400" i="1" dirty="0">
                <a:solidFill>
                  <a:schemeClr val="bg1"/>
                </a:solidFill>
              </a:rPr>
              <a:t>Принятие болезни </a:t>
            </a:r>
            <a:br>
              <a:rPr lang="ru-RU" sz="2400" i="1" dirty="0">
                <a:solidFill>
                  <a:schemeClr val="bg1"/>
                </a:solidFill>
              </a:rPr>
            </a:br>
            <a:r>
              <a:rPr lang="ru-RU" sz="2400" i="1" dirty="0">
                <a:solidFill>
                  <a:schemeClr val="bg1"/>
                </a:solidFill>
              </a:rPr>
              <a:t>(успокоение, согласие с «неизбежностью судьбы», относительно гармоничное внутреннее состояние).</a:t>
            </a:r>
          </a:p>
        </p:txBody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 l="26043" r="-20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5786446" y="117693"/>
            <a:ext cx="3214710" cy="63709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/>
              <a:t>   Чтобы пройти эти стадии, необходимо время, длительность такого периода индивидуальна (месяцы, годы). </a:t>
            </a:r>
          </a:p>
          <a:p>
            <a:r>
              <a:rPr lang="ru-RU" sz="2400" dirty="0"/>
              <a:t>   Это время для адаптации к новой реальности, условиям стационара, медперсоналу, болезни, предстоящему лечению, возможному уходу из жизни.</a:t>
            </a:r>
          </a:p>
        </p:txBody>
      </p: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Картинки по запросу онкологические заболевания у детей"/>
          <p:cNvPicPr>
            <a:picLocks noChangeAspect="1" noChangeArrowheads="1"/>
          </p:cNvPicPr>
          <p:nvPr/>
        </p:nvPicPr>
        <p:blipFill>
          <a:blip r:embed="rId3"/>
          <a:srcRect t="4177" b="6867"/>
          <a:stretch>
            <a:fillRect/>
          </a:stretch>
        </p:blipFill>
        <p:spPr bwMode="auto">
          <a:xfrm>
            <a:off x="-1" y="0"/>
            <a:ext cx="9159898" cy="6857999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14282" y="214290"/>
            <a:ext cx="8572592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i="1" dirty="0">
                <a:solidFill>
                  <a:schemeClr val="bg1"/>
                </a:solidFill>
              </a:rPr>
              <a:t>Врач не имеет права разглашать сведения об онкологическом больном посторонним лицам. Исключение делается лишь для родственников и наиболее близких больному людей.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5929330"/>
            <a:ext cx="8572560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i="1" dirty="0">
                <a:solidFill>
                  <a:schemeClr val="bg1"/>
                </a:solidFill>
              </a:rPr>
              <a:t>Родственников нужно информировать объективно, но по возможности оставить надежду на благоприятный исход.</a:t>
            </a:r>
          </a:p>
        </p:txBody>
      </p:sp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Картинки по запросу смерть пациента"/>
          <p:cNvPicPr>
            <a:picLocks noChangeAspect="1" noChangeArrowheads="1"/>
          </p:cNvPicPr>
          <p:nvPr/>
        </p:nvPicPr>
        <p:blipFill>
          <a:blip r:embed="rId3"/>
          <a:srcRect l="11656" r="5873"/>
          <a:stretch>
            <a:fillRect/>
          </a:stretch>
        </p:blipFill>
        <p:spPr bwMode="auto">
          <a:xfrm>
            <a:off x="0" y="0"/>
            <a:ext cx="9130119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5643578"/>
            <a:ext cx="8572560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/>
              <a:t>Врач обязан сохранять врачебную тайну даже после смерти пациента, как и сам факт обращения за медицинской помощью, если больной не распорядился иначе. </a:t>
            </a:r>
            <a:endParaRPr lang="ru-RU" sz="20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Картинки по запросу врачебная тайн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5715016"/>
            <a:ext cx="8572560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/>
              <a:t>Врач должен следить за тем, чтобы лица, принимающие участие в лечении больного, также соблюдали профессиональную тайну. </a:t>
            </a:r>
          </a:p>
        </p:txBody>
      </p: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C:\Users\altcar\Desktop\1308338194.jpg"/>
          <p:cNvPicPr>
            <a:picLocks noChangeAspect="1" noChangeArrowheads="1"/>
          </p:cNvPicPr>
          <p:nvPr/>
        </p:nvPicPr>
        <p:blipFill>
          <a:blip r:embed="rId3"/>
          <a:srcRect l="11986" r="1115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Картинки по запросу спасибо за внимание"/>
          <p:cNvPicPr>
            <a:picLocks noChangeAspect="1" noChangeArrowheads="1"/>
          </p:cNvPicPr>
          <p:nvPr/>
        </p:nvPicPr>
        <p:blipFill>
          <a:blip r:embed="rId3"/>
          <a:srcRect l="19907" t="7420" r="18817" b="18379"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0" name="Picture 4" descr="Картинки по запросу медицина фо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14282" y="214290"/>
            <a:ext cx="5500726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/>
            <a:r>
              <a:rPr lang="ru-RU" sz="2400" i="1" dirty="0">
                <a:solidFill>
                  <a:schemeClr val="bg1"/>
                </a:solidFill>
              </a:rPr>
              <a:t>    «Избавь меня от врача, который, стоя у меня в ногах, вдруг заявит: «Хотите знать правду?» - и конечно же я отвечу: «Да, хочу». Поделившись со мной этой правдой, они свалят всю её тяжесть на мои уже без того ослабевшие плечи и уйдут с лёгким сердцем, оставляя меня молча страдать бессонными ночами. Неужели нельзя было пройти через это вместе со мной, моим шагом, не спеша?»</a:t>
            </a:r>
          </a:p>
          <a:p>
            <a:pPr marL="342900" indent="-342900" algn="r"/>
            <a:r>
              <a:rPr lang="ru-RU" sz="2400" i="1" dirty="0">
                <a:solidFill>
                  <a:schemeClr val="bg1"/>
                </a:solidFill>
              </a:rPr>
              <a:t> Питер </a:t>
            </a:r>
            <a:r>
              <a:rPr lang="ru-RU" sz="2400" i="1" dirty="0" err="1">
                <a:solidFill>
                  <a:schemeClr val="bg1"/>
                </a:solidFill>
              </a:rPr>
              <a:t>Дарнфорд</a:t>
            </a:r>
            <a:endParaRPr lang="ru-RU" sz="24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C:\Users\altcar\Desktop\1318628303.jpg"/>
          <p:cNvPicPr>
            <a:picLocks noChangeAspect="1" noChangeArrowheads="1"/>
          </p:cNvPicPr>
          <p:nvPr/>
        </p:nvPicPr>
        <p:blipFill>
          <a:blip r:embed="rId3"/>
          <a:srcRect l="10073" r="9709" b="2703"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 l="4152" r="4568"/>
          <a:stretch>
            <a:fillRect/>
          </a:stretch>
        </p:blipFill>
        <p:spPr bwMode="auto">
          <a:xfrm>
            <a:off x="0" y="0"/>
            <a:ext cx="9123842" cy="6858001"/>
          </a:xfrm>
          <a:prstGeom prst="rect">
            <a:avLst/>
          </a:prstGeom>
          <a:noFill/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28596" y="214290"/>
            <a:ext cx="8229600" cy="1357322"/>
          </a:xfrm>
          <a:prstGeom prst="rect">
            <a:avLst/>
          </a:prstGeom>
        </p:spPr>
        <p:txBody>
          <a:bodyPr vert="horz" lIns="45720" rIns="45720" anchor="t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3200" b="1" cap="all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latin typeface="+mj-lt"/>
                <a:ea typeface="+mj-ea"/>
                <a:cs typeface="+mj-cs"/>
              </a:rPr>
              <a:t>ПРИНЦИПЫ ДЕОНТОЛОГИИ В ОНКОЛОГИИ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5000636"/>
            <a:ext cx="8572560" cy="169277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/>
            <a:r>
              <a:rPr lang="ru-RU" sz="2400" i="1" dirty="0">
                <a:solidFill>
                  <a:schemeClr val="bg1"/>
                </a:solidFill>
              </a:rPr>
              <a:t>  </a:t>
            </a:r>
            <a:r>
              <a:rPr lang="ru-RU" sz="2000" i="1" dirty="0">
                <a:solidFill>
                  <a:schemeClr val="bg1"/>
                </a:solidFill>
              </a:rPr>
              <a:t>Выделяют 2 принципиальных положения, определяющих тактику врача по отношению к онкологическому больному:</a:t>
            </a:r>
          </a:p>
          <a:p>
            <a:pPr marL="342900" indent="-342900"/>
            <a:r>
              <a:rPr lang="ru-RU" sz="2000" i="1" dirty="0">
                <a:solidFill>
                  <a:schemeClr val="bg1"/>
                </a:solidFill>
              </a:rPr>
              <a:t>1) максимальная защита психики пациента;</a:t>
            </a:r>
          </a:p>
          <a:p>
            <a:pPr marL="342900" indent="-342900"/>
            <a:r>
              <a:rPr lang="ru-RU" sz="2000" i="1" dirty="0">
                <a:solidFill>
                  <a:schemeClr val="bg1"/>
                </a:solidFill>
              </a:rPr>
              <a:t>2) каждый больной со злокачественной опухолью имеет право на лечение.</a:t>
            </a: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Картинки по запросу поддержка врача"/>
          <p:cNvPicPr>
            <a:picLocks noChangeAspect="1" noChangeArrowheads="1"/>
          </p:cNvPicPr>
          <p:nvPr/>
        </p:nvPicPr>
        <p:blipFill>
          <a:blip r:embed="rId3"/>
          <a:srcRect l="19500"/>
          <a:stretch>
            <a:fillRect/>
          </a:stretch>
        </p:blipFill>
        <p:spPr bwMode="auto">
          <a:xfrm>
            <a:off x="0" y="-1"/>
            <a:ext cx="9158675" cy="6858001"/>
          </a:xfrm>
          <a:prstGeom prst="rect">
            <a:avLst/>
          </a:prstGeom>
          <a:noFill/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28596" y="214290"/>
            <a:ext cx="8229600" cy="1357322"/>
          </a:xfrm>
          <a:prstGeom prst="rect">
            <a:avLst/>
          </a:prstGeom>
        </p:spPr>
        <p:txBody>
          <a:bodyPr vert="horz" lIns="45720" rIns="45720" anchor="t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3200" b="1" cap="all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latin typeface="+mj-lt"/>
                <a:ea typeface="+mj-ea"/>
                <a:cs typeface="+mj-cs"/>
              </a:rPr>
              <a:t>Принципы общения по защите психики: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1428736"/>
            <a:ext cx="8572560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i="1" dirty="0">
                <a:solidFill>
                  <a:schemeClr val="bg1"/>
                </a:solidFill>
              </a:rPr>
              <a:t>  Каждый больной со злокачественной опухолью имеет право на лечение. Мы часто недооцениваем это положение, особенно, в ситуациях, когда пациент находится в поздних стадиях развития опухоли. При этом, ошибочно считаем, что помочь больному нельзя. Между тем, именно в это время пациент, как никогда, нуждается в участливом отношении к нему, в эффективных лечебных мероприятиях.</a:t>
            </a: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 l="7192" r="3906"/>
          <a:stretch>
            <a:fillRect/>
          </a:stretch>
        </p:blipFill>
        <p:spPr bwMode="auto">
          <a:xfrm>
            <a:off x="0" y="-18288"/>
            <a:ext cx="9144000" cy="6876288"/>
          </a:xfrm>
          <a:prstGeom prst="rect">
            <a:avLst/>
          </a:prstGeom>
          <a:noFill/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28596" y="214290"/>
            <a:ext cx="8229600" cy="1357322"/>
          </a:xfrm>
          <a:prstGeom prst="rect">
            <a:avLst/>
          </a:prstGeom>
        </p:spPr>
        <p:txBody>
          <a:bodyPr vert="horz" lIns="45720" rIns="45720" anchor="t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2400" b="1" cap="all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latin typeface="+mj-lt"/>
                <a:ea typeface="+mj-ea"/>
                <a:cs typeface="+mj-cs"/>
              </a:rPr>
              <a:t>Постарайтесь придерживаться следующих важных принципов общения, которые помогут вам достичь цели, не травмируя ни собственной психики, ни психики пациента.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42844" y="5857892"/>
            <a:ext cx="8786874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i="1" dirty="0">
                <a:solidFill>
                  <a:schemeClr val="bg1"/>
                </a:solidFill>
              </a:rPr>
              <a:t>  1. Старайтесь не усугубить эмоциональную травму пациента, нанесенную болезнью.</a:t>
            </a: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8" name="Picture 6" descr="Картинки по запросу здоровье мужчины"/>
          <p:cNvPicPr>
            <a:picLocks noChangeAspect="1" noChangeArrowheads="1"/>
          </p:cNvPicPr>
          <p:nvPr/>
        </p:nvPicPr>
        <p:blipFill>
          <a:blip r:embed="rId3"/>
          <a:srcRect r="1562"/>
          <a:stretch>
            <a:fillRect/>
          </a:stretch>
        </p:blipFill>
        <p:spPr bwMode="auto">
          <a:xfrm flipH="1">
            <a:off x="-48639" y="0"/>
            <a:ext cx="9192667" cy="6858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42844" y="5643578"/>
            <a:ext cx="8858312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i="1" dirty="0">
                <a:solidFill>
                  <a:schemeClr val="bg1"/>
                </a:solidFill>
              </a:rPr>
              <a:t>  2. Важно в каждом пациенте видеть прежде всего человека, личность. Не подавляйте его, не возвышайтесь над ним, будьте тоньше, интеллигентнее.</a:t>
            </a: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Картинки по запросу грубый врач"/>
          <p:cNvPicPr>
            <a:picLocks noChangeAspect="1" noChangeArrowheads="1"/>
          </p:cNvPicPr>
          <p:nvPr/>
        </p:nvPicPr>
        <p:blipFill>
          <a:blip r:embed="rId3"/>
          <a:srcRect l="8848" r="19749"/>
          <a:stretch>
            <a:fillRect/>
          </a:stretch>
        </p:blipFill>
        <p:spPr bwMode="auto">
          <a:xfrm>
            <a:off x="0" y="-2"/>
            <a:ext cx="9144000" cy="685800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42844" y="6000768"/>
            <a:ext cx="8858312" cy="7078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i="1" dirty="0">
                <a:solidFill>
                  <a:schemeClr val="bg1"/>
                </a:solidFill>
              </a:rPr>
              <a:t>   3. Помните, что легко ранить тяжелобольного грубостью и невниманием.</a:t>
            </a: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724</TotalTime>
  <Words>772</Words>
  <Application>Microsoft Macintosh PowerPoint</Application>
  <PresentationFormat>Экран (4:3)</PresentationFormat>
  <Paragraphs>44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27</vt:i4>
      </vt:variant>
    </vt:vector>
  </HeadingPairs>
  <TitlesOfParts>
    <vt:vector size="34" baseType="lpstr">
      <vt:lpstr>Arial</vt:lpstr>
      <vt:lpstr>Calibri</vt:lpstr>
      <vt:lpstr>Franklin Gothic Book</vt:lpstr>
      <vt:lpstr>Wingdings</vt:lpstr>
      <vt:lpstr>Wingdings 2</vt:lpstr>
      <vt:lpstr>Тема Office</vt:lpstr>
      <vt:lpstr>1_Техническая</vt:lpstr>
      <vt:lpstr>ПРЕЗЕНТАЦИЯ НА ТЕМУ: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alpinia.keteri@outlook.com</cp:lastModifiedBy>
  <cp:revision>81</cp:revision>
  <dcterms:created xsi:type="dcterms:W3CDTF">2013-02-06T15:41:39Z</dcterms:created>
  <dcterms:modified xsi:type="dcterms:W3CDTF">2023-05-29T10:03:05Z</dcterms:modified>
</cp:coreProperties>
</file>