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61" r:id="rId3"/>
    <p:sldId id="260" r:id="rId4"/>
    <p:sldId id="263" r:id="rId5"/>
    <p:sldId id="264" r:id="rId6"/>
    <p:sldId id="265" r:id="rId7"/>
    <p:sldId id="266" r:id="rId8"/>
    <p:sldId id="267" r:id="rId9"/>
    <p:sldId id="270" r:id="rId10"/>
    <p:sldId id="271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BF3"/>
    <a:srgbClr val="F197E0"/>
    <a:srgbClr val="481419"/>
    <a:srgbClr val="3333FF"/>
    <a:srgbClr val="02315D"/>
    <a:srgbClr val="97000B"/>
    <a:srgbClr val="29364B"/>
    <a:srgbClr val="006CFF"/>
    <a:srgbClr val="0041B6"/>
    <a:srgbClr val="F9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22421" y="1728987"/>
            <a:ext cx="7398840" cy="11558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CONCEPT OF "WATER" IN ENGLISH LITERATURE OF 20-21 CENTURIES</a:t>
            </a:r>
            <a:endParaRPr lang="en-US" sz="4400" b="1" spc="50" dirty="0">
              <a:ln w="9525" cmpd="sng">
                <a:solidFill>
                  <a:srgbClr val="02315D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973946"/>
              </p:ext>
            </p:extLst>
          </p:nvPr>
        </p:nvGraphicFramePr>
        <p:xfrm>
          <a:off x="474104" y="579549"/>
          <a:ext cx="8293994" cy="4851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6569"/>
                <a:gridCol w="4147425"/>
              </a:tblGrid>
              <a:tr h="96031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concept of </a:t>
                      </a:r>
                      <a:r>
                        <a:rPr lang="uk-UA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far periphery</a:t>
                      </a:r>
                      <a:endParaRPr lang="uk-UA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</a:tr>
              <a:tr h="36116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uk-UA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xamples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the work of W. Wordsworth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was a close, warm, breezeless summer night,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Wan, dull, and glaring, with a dripping </a:t>
                      </a:r>
                      <a:r>
                        <a:rPr lang="en-US" sz="2000" b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fog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deals it out, their regular nourishment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Strewn on the frozen </a:t>
                      </a:r>
                      <a:r>
                        <a:rPr lang="en-US" sz="2000" b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snow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Incessant </a:t>
                      </a: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was falling, or the frost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Raged bitterly, with keen and silent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tooth.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002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20591"/>
            <a:ext cx="7886700" cy="13377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3" descr="C:\Users\pmarkasian\Desktop\Other\Шаблоны\Иконки\заготовки\А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9"/>
          <a:stretch/>
        </p:blipFill>
        <p:spPr bwMode="auto">
          <a:xfrm>
            <a:off x="99060" y="1326873"/>
            <a:ext cx="8080626" cy="174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pmarkasian\Desktop\Other\Шаблоны\Иконки\заготовки\В.png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0"/>
          <a:stretch/>
        </p:blipFill>
        <p:spPr bwMode="auto">
          <a:xfrm>
            <a:off x="76200" y="3188648"/>
            <a:ext cx="8770298" cy="15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pmarkasian\Desktop\Other\Шаблоны\Иконки\заготовки\С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"/>
          <a:stretch/>
        </p:blipFill>
        <p:spPr bwMode="auto">
          <a:xfrm>
            <a:off x="76200" y="4799193"/>
            <a:ext cx="9215788" cy="140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9060" y="1303338"/>
            <a:ext cx="63364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 of "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enshrined national and unique ideas and knowledge about water in all its manifestations and properties.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" y="3231650"/>
            <a:ext cx="73062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"water" in literary texts contains the national specifics of understanding the image of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it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manifests </a:t>
            </a:r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ancient mythological idea of ​​the British about the activity of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" y="4903240"/>
            <a:ext cx="7830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some works, the authors glorify water and make it a symbol of peace and harmony (Wordsworth), while others see it as a mystery and a terrible element (Coleridge).</a:t>
            </a:r>
          </a:p>
        </p:txBody>
      </p:sp>
    </p:spTree>
    <p:extLst>
      <p:ext uri="{BB962C8B-B14F-4D97-AF65-F5344CB8AC3E}">
        <p14:creationId xmlns:p14="http://schemas.microsoft.com/office/powerpoint/2010/main" val="4204011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498" y="798491"/>
            <a:ext cx="7886700" cy="4546242"/>
          </a:xfrm>
        </p:spPr>
        <p:txBody>
          <a:bodyPr>
            <a:normAutofit/>
          </a:bodyPr>
          <a:lstStyle/>
          <a:p>
            <a:pPr algn="ctr"/>
            <a:endParaRPr lang="uk-UA" sz="96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90 Thank You For Your Attention Pictures, Photos &amp;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5003"/>
            <a:ext cx="9134491" cy="610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35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60" y="393386"/>
            <a:ext cx="7869891" cy="2385054"/>
          </a:xfrm>
        </p:spPr>
        <p:txBody>
          <a:bodyPr>
            <a:noAutofit/>
          </a:bodyPr>
          <a:lstStyle/>
          <a:p>
            <a:r>
              <a:rPr lang="en-US" sz="4000" b="1" i="1" u="sng" dirty="0">
                <a:solidFill>
                  <a:srgbClr val="FF0000"/>
                </a:solidFill>
              </a:rPr>
              <a:t>The object </a:t>
            </a:r>
            <a:r>
              <a:rPr lang="en-US" sz="4000" dirty="0">
                <a:solidFill>
                  <a:srgbClr val="FF0000"/>
                </a:solidFill>
              </a:rPr>
              <a:t>of this thesis is linguistic and cultural concept of "water" in the national linguistic picture of the world of the English people.</a:t>
            </a:r>
            <a:endParaRPr lang="uk-UA" sz="4000" dirty="0">
              <a:solidFill>
                <a:srgbClr val="FF0000"/>
              </a:solidFill>
            </a:endParaRPr>
          </a:p>
          <a:p>
            <a:r>
              <a:rPr lang="en-US" sz="4000" b="1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subject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work is the characteristics of the concept of "water" in English linguistics.</a:t>
            </a:r>
            <a:endParaRPr lang="uk-UA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Awakening and the subject-object dynamic | Awareness Now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057" y="4533364"/>
            <a:ext cx="5824696" cy="218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72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0712" y="721217"/>
            <a:ext cx="7886700" cy="1337732"/>
          </a:xfrm>
        </p:spPr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work is a comprehensive linguistic and cultural study of the concept of "water" in the English language consciousness.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672334" y="2592760"/>
            <a:ext cx="8003455" cy="1132094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 evaluate and describe the conceptual, figurative, value characteristics of the concept of "water" in English linguistics</a:t>
              </a:r>
              <a:endPara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480" y="1343"/>
                <a:ext cx="152" cy="1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672334" y="3932510"/>
            <a:ext cx="7981898" cy="1179463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 explore the meaning of the concept of "water" in the phraseology of the English language</a:t>
              </a:r>
              <a:endPara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0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3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gray">
              <a:xfrm>
                <a:off x="1471" y="1852"/>
                <a:ext cx="126" cy="1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696075" y="5217647"/>
            <a:ext cx="7979714" cy="1297453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 explore the national and cultural features of the concept of "water"</a:t>
              </a:r>
              <a:endPara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84" y="2324"/>
                <a:ext cx="118" cy="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580" y="316932"/>
            <a:ext cx="7869891" cy="4711234"/>
          </a:xfrm>
        </p:spPr>
        <p:txBody>
          <a:bodyPr/>
          <a:lstStyle/>
          <a:p>
            <a:pPr algn="ctr"/>
            <a:r>
              <a:rPr lang="en-US" sz="4800" b="1" i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"Concept" 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multidimensional mental formation that reflects the cultural and historical experience of the people and the peculiarities of its worldview and has a verbal expression. We can differentiate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typical concepts for English linguistic culture, in addition to the concept under study, and their expression in common paremias. </a:t>
            </a:r>
          </a:p>
        </p:txBody>
      </p:sp>
      <p:pic>
        <p:nvPicPr>
          <p:cNvPr id="3074" name="Picture 2" descr="Better visual brainstorming with the Concept Canvas - Presto Sketch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6" y="3803169"/>
            <a:ext cx="7172017" cy="29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65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47189"/>
              </p:ext>
            </p:extLst>
          </p:nvPr>
        </p:nvGraphicFramePr>
        <p:xfrm>
          <a:off x="764147" y="585628"/>
          <a:ext cx="7710152" cy="53901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9211"/>
                <a:gridCol w="4790941"/>
              </a:tblGrid>
              <a:tr h="107803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freedom</a:t>
                      </a:r>
                      <a:endParaRPr lang="uk-UA" sz="36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Where there is a doubt there is a </a:t>
                      </a:r>
                      <a:r>
                        <a:rPr lang="uk-UA" sz="18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freedom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(Де є місце сумнівам — там є свобода).</a:t>
                      </a:r>
                    </a:p>
                    <a:p>
                      <a:endParaRPr lang="uk-UA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7803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Bookman Old Style" panose="02050604050505020204" pitchFamily="18" charset="0"/>
                        </a:rPr>
                        <a:t>justice</a:t>
                      </a:r>
                      <a:endParaRPr lang="uk-UA" sz="36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 give someone elbow room (вільний простір)</a:t>
                      </a:r>
                      <a:endParaRPr lang="uk-UA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803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Bookman Old Style" panose="02050604050505020204" pitchFamily="18" charset="0"/>
                        </a:rPr>
                        <a:t>happiness</a:t>
                      </a:r>
                      <a:endParaRPr lang="uk-UA" sz="36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 </a:t>
                      </a:r>
                      <a:r>
                        <a:rPr lang="en-US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happiness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in your pocket, don't spend it all. (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Краще синиця у руках, аніж журавель у небі)</a:t>
                      </a:r>
                      <a:endParaRPr lang="uk-UA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803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Bookman Old Style" panose="02050604050505020204" pitchFamily="18" charset="0"/>
                        </a:rPr>
                        <a:t>love</a:t>
                      </a:r>
                      <a:endParaRPr lang="uk-UA" sz="36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Old </a:t>
                      </a:r>
                      <a:r>
                        <a:rPr lang="en-US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love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and wood will burn as soon as they get the chance. 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(Старе кохання, як дерево – згорить за першої нагоди).</a:t>
                      </a:r>
                      <a:endParaRPr lang="uk-UA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803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Bookman Old Style" panose="02050604050505020204" pitchFamily="18" charset="0"/>
                        </a:rPr>
                        <a:t>friendship</a:t>
                      </a:r>
                      <a:endParaRPr lang="uk-UA" sz="36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Friendship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is like money, easier made than kept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(Дружба, як гроші, легко заробити, аніж зберегти).</a:t>
                      </a:r>
                      <a:endParaRPr lang="uk-UA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027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2428" y="229357"/>
            <a:ext cx="7869891" cy="4711234"/>
          </a:xfrm>
        </p:spPr>
        <p:txBody>
          <a:bodyPr/>
          <a:lstStyle/>
          <a:p>
            <a:pPr algn="ctr"/>
            <a:r>
              <a:rPr lang="uk-UA" sz="32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The concept of "water" </a:t>
            </a:r>
            <a:r>
              <a:rPr lang="uk-UA" sz="3200" b="1" i="1" dirty="0">
                <a:latin typeface="Bookman Old Style" panose="02050604050505020204" pitchFamily="18" charset="0"/>
              </a:rPr>
              <a:t>conveys the specifics of the national and cultural worldview of the English ethnic group, captures the national identity and reflects the characteristics of the people as a whole ethnic community.</a:t>
            </a:r>
          </a:p>
          <a:p>
            <a:endParaRPr lang="uk-UA" dirty="0"/>
          </a:p>
        </p:txBody>
      </p:sp>
      <p:pic>
        <p:nvPicPr>
          <p:cNvPr id="4098" name="Picture 2" descr="Drinking water can make your brain 14% faster | Clean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95" y="3926909"/>
            <a:ext cx="4725518" cy="266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28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230525"/>
              </p:ext>
            </p:extLst>
          </p:nvPr>
        </p:nvGraphicFramePr>
        <p:xfrm>
          <a:off x="399245" y="425001"/>
          <a:ext cx="8564451" cy="5212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765"/>
                <a:gridCol w="4215686"/>
              </a:tblGrid>
              <a:tr h="1592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Paremias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accumulate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store, broadcast information about the history, culture, customs, life, folk experience of native English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speakers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is good fishing in troubled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waters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It’s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safe wading in an unknown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Still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waters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 deep bottoms; </a:t>
                      </a: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Carry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(draw)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a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sieve.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0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 paremias has philosophical nature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Courtesy is like oil on troubled 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waters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People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hell want ice 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too; </a:t>
                      </a: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great ship asks for deep 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95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most common members of the thematic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uk-UA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"reservoirs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their parts" 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the </a:t>
                      </a: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stream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 it is shallowest .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is easy to </a:t>
                      </a: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swim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if another holds up your chin.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6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209736"/>
              </p:ext>
            </p:extLst>
          </p:nvPr>
        </p:nvGraphicFramePr>
        <p:xfrm>
          <a:off x="463639" y="386366"/>
          <a:ext cx="8255358" cy="6014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5358"/>
              </a:tblGrid>
              <a:tr h="2407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Example 1.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Well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, about this time he was found in the </a:t>
                      </a:r>
                      <a:r>
                        <a:rPr lang="uk-UA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river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drownded, about twelve mile above town, so people said. They judged it was him, anyway; said this drownded man was just his size, and was ragged, and had uncommon long hair, which was all like pap; but they couldn’t make nothing out of the face, because it had been in the </a:t>
                      </a:r>
                      <a:r>
                        <a:rPr lang="uk-UA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water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so long it warn’t much like a face at all. They said he was floating on his back in the </a:t>
                      </a:r>
                      <a:r>
                        <a:rPr lang="uk-UA" sz="1800" u="sng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water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5" marR="52425" marT="0" marB="0">
                    <a:solidFill>
                      <a:schemeClr val="bg1"/>
                    </a:solidFill>
                  </a:tcPr>
                </a:tc>
              </a:tr>
              <a:tr h="119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Example 2. I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sung out for Jim about a dozen times, but I didn’t get any answer; so I grabbed a plank that touched me while I was “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treading water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”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,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and struck out for shore, shoving it ahead of me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5" marR="52425" marT="0" marB="0">
                    <a:solidFill>
                      <a:srgbClr val="F197E0"/>
                    </a:solidFill>
                  </a:tcPr>
                </a:tc>
              </a:tr>
              <a:tr h="240755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Example 3.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Before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he was t’other side of the </a:t>
                      </a:r>
                      <a:r>
                        <a:rPr lang="uk-UA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river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I was out of the hole; him and his raft was just a speck on the water away off yonder (51, с. 34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).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I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got a good piece below the house and then dumped him into the </a:t>
                      </a:r>
                      <a:r>
                        <a:rPr lang="uk-UA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river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(51, с. 35).</a:t>
                      </a: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Well, I seemed to be in the open </a:t>
                      </a:r>
                      <a:r>
                        <a:rPr lang="uk-UA" sz="18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river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again by and by, but I couldn’t hear no sign of a whoop nowheres (51, с. 86).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5" marR="52425" marT="0" marB="0">
                    <a:solidFill>
                      <a:srgbClr val="F7BB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89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074692"/>
              </p:ext>
            </p:extLst>
          </p:nvPr>
        </p:nvGraphicFramePr>
        <p:xfrm>
          <a:off x="515155" y="553791"/>
          <a:ext cx="8293994" cy="5627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6569"/>
                <a:gridCol w="4147425"/>
              </a:tblGrid>
              <a:tr h="2266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concept of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the near periphery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Wordsworth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Prelude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was an elfin pinnace; lustily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dipped my oars into the silent </a:t>
                      </a:r>
                      <a:r>
                        <a:rPr lang="uk-UA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And, as I rose upon the stroke, my boat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Went heaving through the water like a swan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</a:tr>
              <a:tr h="33603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concept of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the near periphery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Samuel Coleridge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 after day, day after day,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 stuck, nor breath nor motion;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idle as a painted </a:t>
                      </a:r>
                      <a:r>
                        <a:rPr lang="uk-UA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ship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Upon a painted </a:t>
                      </a:r>
                      <a:r>
                        <a:rPr lang="uk-UA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ocean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Water, water,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everywhere,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all the boards did shrink;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Water, water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everywhere,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 any drop to drink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78" marR="589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9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879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The purpose of the work is a comprehensive linguistic and cultural study of the concept of "water" in the English language consciousness.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Conclusion 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Настя</cp:lastModifiedBy>
  <cp:revision>115</cp:revision>
  <dcterms:created xsi:type="dcterms:W3CDTF">2016-11-18T14:12:19Z</dcterms:created>
  <dcterms:modified xsi:type="dcterms:W3CDTF">2020-06-20T19:04:44Z</dcterms:modified>
</cp:coreProperties>
</file>