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Необоротні активи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2019рік</c:v>
                </c:pt>
                <c:pt idx="3">
                  <c:v>2020 рік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0.4</c:v>
                </c:pt>
                <c:pt idx="3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Оборотні активи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2019рік</c:v>
                </c:pt>
                <c:pt idx="3">
                  <c:v>2020 рік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4.4000000000000004</c:v>
                </c:pt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Активи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2019рік</c:v>
                </c:pt>
                <c:pt idx="3">
                  <c:v>2020 рік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4.8</c:v>
                </c:pt>
                <c:pt idx="3">
                  <c:v>5.3</c:v>
                </c:pt>
              </c:numCache>
            </c:numRef>
          </c:val>
        </c:ser>
        <c:axId val="105498496"/>
        <c:axId val="105574400"/>
      </c:barChart>
      <c:catAx>
        <c:axId val="105498496"/>
        <c:scaling>
          <c:orientation val="minMax"/>
        </c:scaling>
        <c:axPos val="b"/>
        <c:tickLblPos val="nextTo"/>
        <c:crossAx val="105574400"/>
        <c:crosses val="autoZero"/>
        <c:auto val="1"/>
        <c:lblAlgn val="ctr"/>
        <c:lblOffset val="100"/>
      </c:catAx>
      <c:valAx>
        <c:axId val="105574400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054984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3.3333333333333333E-2"/>
          <c:y val="5.9344919583614639E-2"/>
          <c:w val="0.60680823490813651"/>
          <c:h val="0.8113437500000000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Власний капітал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3.5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Короткострокові зобов*язання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0</c:v>
                </c:pt>
                <c:pt idx="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Довгострокові зобов*язання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1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6.2</c:v>
                </c:pt>
                <c:pt idx="3">
                  <c:v>6.5</c:v>
                </c:pt>
              </c:numCache>
            </c:numRef>
          </c:val>
        </c:ser>
        <c:axId val="143478784"/>
        <c:axId val="148986496"/>
      </c:barChart>
      <c:catAx>
        <c:axId val="143478784"/>
        <c:scaling>
          <c:orientation val="minMax"/>
        </c:scaling>
        <c:axPos val="b"/>
        <c:numFmt formatCode="General" sourceLinked="1"/>
        <c:tickLblPos val="nextTo"/>
        <c:crossAx val="148986496"/>
        <c:crosses val="autoZero"/>
        <c:auto val="1"/>
        <c:lblAlgn val="ctr"/>
        <c:lblOffset val="100"/>
      </c:catAx>
      <c:valAx>
        <c:axId val="148986496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34787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6F8292-FE58-43F5-821F-B47BDF1166FD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1D2229-7AED-49B0-85D1-209090425DD9}">
      <dgm:prSet phldrT="[Текст]" custT="1"/>
      <dgm:spPr/>
      <dgm:t>
        <a:bodyPr/>
        <a:lstStyle/>
        <a:p>
          <a:r>
            <a:rPr lang="uk-UA" sz="2000" dirty="0" smtClean="0"/>
            <a:t>Теоретична</a:t>
          </a:r>
          <a:endParaRPr lang="ru-RU" sz="2000" dirty="0"/>
        </a:p>
      </dgm:t>
    </dgm:pt>
    <dgm:pt modelId="{BDA3C131-4C34-4F75-8ECB-2389F6CF0858}" type="parTrans" cxnId="{E682F5E1-82FF-4C92-BE6C-22C9A5344E6E}">
      <dgm:prSet/>
      <dgm:spPr/>
      <dgm:t>
        <a:bodyPr/>
        <a:lstStyle/>
        <a:p>
          <a:endParaRPr lang="ru-RU"/>
        </a:p>
      </dgm:t>
    </dgm:pt>
    <dgm:pt modelId="{B7FDF1B2-79DB-4C74-963C-829756301B21}" type="sibTrans" cxnId="{E682F5E1-82FF-4C92-BE6C-22C9A5344E6E}">
      <dgm:prSet/>
      <dgm:spPr/>
      <dgm:t>
        <a:bodyPr/>
        <a:lstStyle/>
        <a:p>
          <a:endParaRPr lang="ru-RU"/>
        </a:p>
      </dgm:t>
    </dgm:pt>
    <dgm:pt modelId="{3915DE77-E6A4-4D18-88D5-E149D632E324}">
      <dgm:prSet phldrT="[Текст]" custT="1"/>
      <dgm:spPr/>
      <dgm:t>
        <a:bodyPr/>
        <a:lstStyle/>
        <a:p>
          <a:r>
            <a:rPr lang="ru-RU" sz="1400" dirty="0" err="1" smtClean="0"/>
            <a:t>принципи</a:t>
          </a:r>
          <a:r>
            <a:rPr lang="ru-RU" sz="1400" dirty="0" smtClean="0"/>
            <a:t> </a:t>
          </a:r>
          <a:r>
            <a:rPr lang="ru-RU" sz="1400" dirty="0" err="1" smtClean="0"/>
            <a:t>обліку</a:t>
          </a:r>
          <a:r>
            <a:rPr lang="ru-RU" sz="1400" dirty="0" smtClean="0"/>
            <a:t>;</a:t>
          </a:r>
          <a:endParaRPr lang="ru-RU" sz="1400" dirty="0"/>
        </a:p>
      </dgm:t>
    </dgm:pt>
    <dgm:pt modelId="{9784564B-C3C6-481D-BF0F-A87C82223B40}" type="parTrans" cxnId="{4C7046DE-C87B-420E-ABED-D2EF9786B6BA}">
      <dgm:prSet/>
      <dgm:spPr/>
      <dgm:t>
        <a:bodyPr/>
        <a:lstStyle/>
        <a:p>
          <a:endParaRPr lang="ru-RU"/>
        </a:p>
      </dgm:t>
    </dgm:pt>
    <dgm:pt modelId="{FD14CDAA-6EB3-44BC-BF24-463E0B885946}" type="sibTrans" cxnId="{4C7046DE-C87B-420E-ABED-D2EF9786B6BA}">
      <dgm:prSet/>
      <dgm:spPr/>
      <dgm:t>
        <a:bodyPr/>
        <a:lstStyle/>
        <a:p>
          <a:endParaRPr lang="ru-RU"/>
        </a:p>
      </dgm:t>
    </dgm:pt>
    <dgm:pt modelId="{A67F2930-529C-41E4-85F1-675FAB20F94E}">
      <dgm:prSet phldrT="[Текст]" custT="1"/>
      <dgm:spPr/>
      <dgm:t>
        <a:bodyPr/>
        <a:lstStyle/>
        <a:p>
          <a:r>
            <a:rPr lang="uk-UA" sz="2000" dirty="0" smtClean="0"/>
            <a:t>Організаційна</a:t>
          </a:r>
          <a:endParaRPr lang="ru-RU" sz="2000" dirty="0"/>
        </a:p>
      </dgm:t>
    </dgm:pt>
    <dgm:pt modelId="{97397CB0-988C-49DE-B222-037597A189FC}" type="parTrans" cxnId="{58B1DD82-823C-4F80-90D2-C50F1F766EC7}">
      <dgm:prSet/>
      <dgm:spPr/>
      <dgm:t>
        <a:bodyPr/>
        <a:lstStyle/>
        <a:p>
          <a:endParaRPr lang="ru-RU"/>
        </a:p>
      </dgm:t>
    </dgm:pt>
    <dgm:pt modelId="{460BEB97-6F2A-4280-AE53-91012A2472E7}" type="sibTrans" cxnId="{58B1DD82-823C-4F80-90D2-C50F1F766EC7}">
      <dgm:prSet/>
      <dgm:spPr/>
      <dgm:t>
        <a:bodyPr/>
        <a:lstStyle/>
        <a:p>
          <a:endParaRPr lang="ru-RU"/>
        </a:p>
      </dgm:t>
    </dgm:pt>
    <dgm:pt modelId="{DE0ECACF-0DC6-4E8D-9510-355AC3EC446E}">
      <dgm:prSet phldrT="[Текст]" custT="1"/>
      <dgm:spPr/>
      <dgm:t>
        <a:bodyPr/>
        <a:lstStyle/>
        <a:p>
          <a:r>
            <a:rPr lang="ru-RU" sz="1200" dirty="0" smtClean="0"/>
            <a:t>- структура </a:t>
          </a:r>
          <a:r>
            <a:rPr lang="ru-RU" sz="1200" dirty="0" err="1" smtClean="0"/>
            <a:t>бухгалтерії</a:t>
          </a:r>
          <a:r>
            <a:rPr lang="ru-RU" sz="1200" dirty="0" smtClean="0"/>
            <a:t>: </a:t>
          </a:r>
          <a:r>
            <a:rPr lang="ru-RU" sz="1200" dirty="0" err="1" smtClean="0"/>
            <a:t>централізована</a:t>
          </a:r>
          <a:r>
            <a:rPr lang="ru-RU" sz="1200" dirty="0" smtClean="0"/>
            <a:t> </a:t>
          </a:r>
          <a:r>
            <a:rPr lang="ru-RU" sz="1200" dirty="0" err="1" smtClean="0"/>
            <a:t>чи</a:t>
          </a:r>
          <a:endParaRPr lang="ru-RU" sz="1200" dirty="0"/>
        </a:p>
      </dgm:t>
    </dgm:pt>
    <dgm:pt modelId="{F70BD3F1-5254-4806-BD27-05681A592BC0}" type="parTrans" cxnId="{42E516C2-60D0-48DE-ACAE-B0823457A688}">
      <dgm:prSet/>
      <dgm:spPr/>
      <dgm:t>
        <a:bodyPr/>
        <a:lstStyle/>
        <a:p>
          <a:endParaRPr lang="ru-RU"/>
        </a:p>
      </dgm:t>
    </dgm:pt>
    <dgm:pt modelId="{5CE86459-A22E-445A-82EB-FF0F69D99436}" type="sibTrans" cxnId="{42E516C2-60D0-48DE-ACAE-B0823457A688}">
      <dgm:prSet/>
      <dgm:spPr/>
      <dgm:t>
        <a:bodyPr/>
        <a:lstStyle/>
        <a:p>
          <a:endParaRPr lang="ru-RU"/>
        </a:p>
      </dgm:t>
    </dgm:pt>
    <dgm:pt modelId="{974C8330-FA40-472B-894B-FB81C0771229}">
      <dgm:prSet phldrT="[Текст]"/>
      <dgm:spPr/>
      <dgm:t>
        <a:bodyPr/>
        <a:lstStyle/>
        <a:p>
          <a:r>
            <a:rPr lang="uk-UA" dirty="0" smtClean="0"/>
            <a:t>Методична</a:t>
          </a:r>
          <a:endParaRPr lang="ru-RU" dirty="0"/>
        </a:p>
      </dgm:t>
    </dgm:pt>
    <dgm:pt modelId="{65A603C1-A533-47C3-AAE2-90DAF7B07894}" type="parTrans" cxnId="{E783DC0B-1C67-4E7B-B52D-13C0423FB6D1}">
      <dgm:prSet/>
      <dgm:spPr/>
      <dgm:t>
        <a:bodyPr/>
        <a:lstStyle/>
        <a:p>
          <a:endParaRPr lang="ru-RU"/>
        </a:p>
      </dgm:t>
    </dgm:pt>
    <dgm:pt modelId="{EDE54C7E-0ACC-49B4-81B4-421D284B0E4A}" type="sibTrans" cxnId="{E783DC0B-1C67-4E7B-B52D-13C0423FB6D1}">
      <dgm:prSet/>
      <dgm:spPr/>
      <dgm:t>
        <a:bodyPr/>
        <a:lstStyle/>
        <a:p>
          <a:endParaRPr lang="ru-RU"/>
        </a:p>
      </dgm:t>
    </dgm:pt>
    <dgm:pt modelId="{BD84C660-6B04-42B6-B77C-A1A5E1016582}">
      <dgm:prSet phldrT="[Текст]"/>
      <dgm:spPr/>
      <dgm:t>
        <a:bodyPr/>
        <a:lstStyle/>
        <a:p>
          <a:r>
            <a:rPr lang="ru-RU" dirty="0" smtClean="0"/>
            <a:t>- </a:t>
          </a:r>
          <a:r>
            <a:rPr lang="ru-RU" dirty="0" err="1" smtClean="0"/>
            <a:t>принципи</a:t>
          </a:r>
          <a:r>
            <a:rPr lang="ru-RU" dirty="0" smtClean="0"/>
            <a:t> та правила </a:t>
          </a:r>
          <a:r>
            <a:rPr lang="ru-RU" dirty="0" err="1" smtClean="0"/>
            <a:t>отримання</a:t>
          </a:r>
          <a:endParaRPr lang="ru-RU" dirty="0"/>
        </a:p>
      </dgm:t>
    </dgm:pt>
    <dgm:pt modelId="{69476E60-6502-4C45-AEA6-F2C86D6F3E33}" type="parTrans" cxnId="{028FA90C-A290-4896-A24E-CF96544B91F0}">
      <dgm:prSet/>
      <dgm:spPr/>
      <dgm:t>
        <a:bodyPr/>
        <a:lstStyle/>
        <a:p>
          <a:endParaRPr lang="ru-RU"/>
        </a:p>
      </dgm:t>
    </dgm:pt>
    <dgm:pt modelId="{FDCC27B6-A9CD-4F80-85C9-E6240A9E47EF}" type="sibTrans" cxnId="{028FA90C-A290-4896-A24E-CF96544B91F0}">
      <dgm:prSet/>
      <dgm:spPr/>
      <dgm:t>
        <a:bodyPr/>
        <a:lstStyle/>
        <a:p>
          <a:endParaRPr lang="ru-RU"/>
        </a:p>
      </dgm:t>
    </dgm:pt>
    <dgm:pt modelId="{4213B0ED-C4A6-4C08-A963-A5DC0B8A65B0}">
      <dgm:prSet phldrT="[Текст]" custT="1"/>
      <dgm:spPr/>
      <dgm:t>
        <a:bodyPr/>
        <a:lstStyle/>
        <a:p>
          <a:endParaRPr lang="ru-RU" sz="1800" dirty="0"/>
        </a:p>
      </dgm:t>
    </dgm:pt>
    <dgm:pt modelId="{96392CBE-BF93-4C93-A2A2-BC859BEC53B2}" type="parTrans" cxnId="{FDC73FE8-E0E7-43CB-A061-CD2528DFEEA9}">
      <dgm:prSet/>
      <dgm:spPr/>
      <dgm:t>
        <a:bodyPr/>
        <a:lstStyle/>
        <a:p>
          <a:endParaRPr lang="ru-RU"/>
        </a:p>
      </dgm:t>
    </dgm:pt>
    <dgm:pt modelId="{7421C00F-5C55-4A82-AC2F-7B618CF62115}" type="sibTrans" cxnId="{FDC73FE8-E0E7-43CB-A061-CD2528DFEEA9}">
      <dgm:prSet/>
      <dgm:spPr/>
      <dgm:t>
        <a:bodyPr/>
        <a:lstStyle/>
        <a:p>
          <a:endParaRPr lang="ru-RU"/>
        </a:p>
      </dgm:t>
    </dgm:pt>
    <dgm:pt modelId="{825F3353-2127-4F90-9CBB-93F259B68B73}">
      <dgm:prSet phldrT="[Текст]" phldr="1"/>
      <dgm:spPr/>
      <dgm:t>
        <a:bodyPr/>
        <a:lstStyle/>
        <a:p>
          <a:endParaRPr lang="ru-RU"/>
        </a:p>
      </dgm:t>
    </dgm:pt>
    <dgm:pt modelId="{09D45D90-5E10-4244-BCCE-6D7257E99827}" type="parTrans" cxnId="{88991C37-A3F2-407E-9926-26390254C4D5}">
      <dgm:prSet/>
      <dgm:spPr/>
      <dgm:t>
        <a:bodyPr/>
        <a:lstStyle/>
        <a:p>
          <a:endParaRPr lang="ru-RU"/>
        </a:p>
      </dgm:t>
    </dgm:pt>
    <dgm:pt modelId="{4EBEA694-2CD8-4032-89AD-B53712A6CF21}" type="sibTrans" cxnId="{88991C37-A3F2-407E-9926-26390254C4D5}">
      <dgm:prSet/>
      <dgm:spPr/>
      <dgm:t>
        <a:bodyPr/>
        <a:lstStyle/>
        <a:p>
          <a:endParaRPr lang="ru-RU"/>
        </a:p>
      </dgm:t>
    </dgm:pt>
    <dgm:pt modelId="{2575A4C7-6860-4145-B912-1969C2629BDF}">
      <dgm:prSet custT="1"/>
      <dgm:spPr/>
      <dgm:t>
        <a:bodyPr/>
        <a:lstStyle/>
        <a:p>
          <a:r>
            <a:rPr lang="ru-RU" sz="1400" dirty="0" smtClean="0"/>
            <a:t> наукові </a:t>
          </a:r>
          <a:r>
            <a:rPr lang="ru-RU" sz="1400" dirty="0" err="1" smtClean="0"/>
            <a:t>положення</a:t>
          </a:r>
          <a:r>
            <a:rPr lang="ru-RU" sz="1400" dirty="0" smtClean="0"/>
            <a:t> </a:t>
          </a:r>
          <a:r>
            <a:rPr lang="ru-RU" sz="1400" dirty="0" err="1" smtClean="0"/>
            <a:t>конструюва</a:t>
          </a:r>
          <a:endParaRPr lang="ru-RU" sz="1400" dirty="0"/>
        </a:p>
      </dgm:t>
    </dgm:pt>
    <dgm:pt modelId="{FA57F683-5C72-4EFF-BCC8-73506CBDBF40}" type="parTrans" cxnId="{D35BCDA4-141B-4E84-8F66-1DCBDA0679C7}">
      <dgm:prSet/>
      <dgm:spPr/>
      <dgm:t>
        <a:bodyPr/>
        <a:lstStyle/>
        <a:p>
          <a:endParaRPr lang="ru-RU"/>
        </a:p>
      </dgm:t>
    </dgm:pt>
    <dgm:pt modelId="{6A69BDE9-C804-4A15-B208-AB90AB8B2B09}" type="sibTrans" cxnId="{D35BCDA4-141B-4E84-8F66-1DCBDA0679C7}">
      <dgm:prSet/>
      <dgm:spPr/>
      <dgm:t>
        <a:bodyPr/>
        <a:lstStyle/>
        <a:p>
          <a:endParaRPr lang="ru-RU"/>
        </a:p>
      </dgm:t>
    </dgm:pt>
    <dgm:pt modelId="{84EC48F8-DFAC-4BC1-8658-9941A7A53892}">
      <dgm:prSet custT="1"/>
      <dgm:spPr/>
      <dgm:t>
        <a:bodyPr/>
        <a:lstStyle/>
        <a:p>
          <a:r>
            <a:rPr lang="ru-RU" sz="1400" dirty="0" err="1" smtClean="0"/>
            <a:t>ння</a:t>
          </a:r>
          <a:r>
            <a:rPr lang="ru-RU" sz="1400" dirty="0" smtClean="0"/>
            <a:t> </a:t>
          </a:r>
          <a:r>
            <a:rPr lang="ru-RU" sz="1400" dirty="0" err="1" smtClean="0"/>
            <a:t>інфор-маційної</a:t>
          </a:r>
          <a:r>
            <a:rPr lang="ru-RU" sz="1400" dirty="0" smtClean="0"/>
            <a:t> </a:t>
          </a:r>
          <a:r>
            <a:rPr lang="ru-RU" sz="1400" dirty="0" err="1" smtClean="0"/>
            <a:t>системи</a:t>
          </a:r>
          <a:r>
            <a:rPr lang="ru-RU" sz="800" dirty="0" smtClean="0"/>
            <a:t>.</a:t>
          </a:r>
          <a:endParaRPr lang="ru-RU" sz="1400" dirty="0"/>
        </a:p>
      </dgm:t>
    </dgm:pt>
    <dgm:pt modelId="{D798B610-5B34-44F9-B518-0B8C1A884053}" type="parTrans" cxnId="{06BC46D3-93BD-455C-80D5-35398224C51D}">
      <dgm:prSet/>
      <dgm:spPr/>
      <dgm:t>
        <a:bodyPr/>
        <a:lstStyle/>
        <a:p>
          <a:endParaRPr lang="ru-RU"/>
        </a:p>
      </dgm:t>
    </dgm:pt>
    <dgm:pt modelId="{66415447-4B8C-4165-966F-DE7E22E6BE6A}" type="sibTrans" cxnId="{06BC46D3-93BD-455C-80D5-35398224C51D}">
      <dgm:prSet/>
      <dgm:spPr/>
      <dgm:t>
        <a:bodyPr/>
        <a:lstStyle/>
        <a:p>
          <a:endParaRPr lang="ru-RU"/>
        </a:p>
      </dgm:t>
    </dgm:pt>
    <dgm:pt modelId="{221B6DC4-9F1D-4F4D-B527-96B0977D32A0}">
      <dgm:prSet/>
      <dgm:spPr/>
      <dgm:t>
        <a:bodyPr/>
        <a:lstStyle/>
        <a:p>
          <a:r>
            <a:rPr lang="uk-UA" smtClean="0"/>
            <a:t>Технічна</a:t>
          </a:r>
          <a:endParaRPr lang="ru-RU" dirty="0"/>
        </a:p>
      </dgm:t>
    </dgm:pt>
    <dgm:pt modelId="{FC1DDD06-38A6-4FF2-A42A-5E9522EBDB13}" type="parTrans" cxnId="{BE6A3420-C2E3-4E2C-B705-618461AD8FE5}">
      <dgm:prSet/>
      <dgm:spPr/>
      <dgm:t>
        <a:bodyPr/>
        <a:lstStyle/>
        <a:p>
          <a:endParaRPr lang="ru-RU"/>
        </a:p>
      </dgm:t>
    </dgm:pt>
    <dgm:pt modelId="{5E2CBA25-23C4-4041-ADA7-5C08B176FE96}" type="sibTrans" cxnId="{BE6A3420-C2E3-4E2C-B705-618461AD8FE5}">
      <dgm:prSet/>
      <dgm:spPr/>
      <dgm:t>
        <a:bodyPr/>
        <a:lstStyle/>
        <a:p>
          <a:endParaRPr lang="ru-RU"/>
        </a:p>
      </dgm:t>
    </dgm:pt>
    <dgm:pt modelId="{8A73821A-5365-4657-A336-637A36960509}">
      <dgm:prSet custT="1"/>
      <dgm:spPr/>
      <dgm:t>
        <a:bodyPr/>
        <a:lstStyle/>
        <a:p>
          <a:r>
            <a:rPr lang="ru-RU" sz="1200" smtClean="0"/>
            <a:t>децентралізована;</a:t>
          </a:r>
          <a:endParaRPr lang="ru-RU" sz="1200" dirty="0"/>
        </a:p>
      </dgm:t>
    </dgm:pt>
    <dgm:pt modelId="{CAFC8B1F-6225-491E-8D41-C7A42B54D628}" type="parTrans" cxnId="{A4BFE277-0987-47F5-B3E0-51E98716A38A}">
      <dgm:prSet/>
      <dgm:spPr/>
      <dgm:t>
        <a:bodyPr/>
        <a:lstStyle/>
        <a:p>
          <a:endParaRPr lang="ru-RU"/>
        </a:p>
      </dgm:t>
    </dgm:pt>
    <dgm:pt modelId="{C97E942C-305B-4C38-B9C3-DF51EE41F3E6}" type="sibTrans" cxnId="{A4BFE277-0987-47F5-B3E0-51E98716A38A}">
      <dgm:prSet/>
      <dgm:spPr/>
      <dgm:t>
        <a:bodyPr/>
        <a:lstStyle/>
        <a:p>
          <a:endParaRPr lang="ru-RU"/>
        </a:p>
      </dgm:t>
    </dgm:pt>
    <dgm:pt modelId="{B97706C8-8AA6-4178-A2C8-C01818D41434}">
      <dgm:prSet custT="1"/>
      <dgm:spPr/>
      <dgm:t>
        <a:bodyPr/>
        <a:lstStyle/>
        <a:p>
          <a:r>
            <a:rPr lang="ru-RU" sz="1200" dirty="0" smtClean="0"/>
            <a:t>- система </a:t>
          </a:r>
          <a:r>
            <a:rPr lang="ru-RU" sz="1200" dirty="0" err="1" smtClean="0"/>
            <a:t>обробки</a:t>
          </a:r>
          <a:r>
            <a:rPr lang="ru-RU" sz="1200" dirty="0" smtClean="0"/>
            <a:t> </a:t>
          </a:r>
          <a:r>
            <a:rPr lang="ru-RU" sz="1200" dirty="0" err="1" smtClean="0"/>
            <a:t>інформації</a:t>
          </a:r>
          <a:r>
            <a:rPr lang="ru-RU" sz="1200" dirty="0" smtClean="0"/>
            <a:t>;</a:t>
          </a:r>
          <a:endParaRPr lang="ru-RU" sz="1200" dirty="0"/>
        </a:p>
      </dgm:t>
    </dgm:pt>
    <dgm:pt modelId="{30D2C1D8-E710-4D4D-835C-858C37875151}" type="parTrans" cxnId="{B94DC0F0-D9FB-4F17-B4DE-2446BFAE6AAE}">
      <dgm:prSet/>
      <dgm:spPr/>
      <dgm:t>
        <a:bodyPr/>
        <a:lstStyle/>
        <a:p>
          <a:endParaRPr lang="ru-RU"/>
        </a:p>
      </dgm:t>
    </dgm:pt>
    <dgm:pt modelId="{6D6CC60E-FCDF-4CC2-AF00-532CAD9AB9E9}" type="sibTrans" cxnId="{B94DC0F0-D9FB-4F17-B4DE-2446BFAE6AAE}">
      <dgm:prSet/>
      <dgm:spPr/>
      <dgm:t>
        <a:bodyPr/>
        <a:lstStyle/>
        <a:p>
          <a:endParaRPr lang="ru-RU"/>
        </a:p>
      </dgm:t>
    </dgm:pt>
    <dgm:pt modelId="{EC36A216-210B-4DA2-B096-508AADDEC086}">
      <dgm:prSet custT="1"/>
      <dgm:spPr/>
      <dgm:t>
        <a:bodyPr/>
        <a:lstStyle/>
        <a:p>
          <a:r>
            <a:rPr lang="ru-RU" sz="1200" dirty="0" smtClean="0"/>
            <a:t>- </a:t>
          </a:r>
          <a:r>
            <a:rPr lang="ru-RU" sz="1200" dirty="0" err="1" smtClean="0"/>
            <a:t>розробка</a:t>
          </a:r>
          <a:r>
            <a:rPr lang="ru-RU" sz="1200" dirty="0" smtClean="0"/>
            <a:t> </a:t>
          </a:r>
          <a:r>
            <a:rPr lang="ru-RU" sz="1200" dirty="0" err="1" smtClean="0"/>
            <a:t>інструкцій</a:t>
          </a:r>
          <a:r>
            <a:rPr lang="ru-RU" sz="1200" dirty="0" smtClean="0"/>
            <a:t>;</a:t>
          </a:r>
          <a:endParaRPr lang="ru-RU" sz="1200" dirty="0"/>
        </a:p>
      </dgm:t>
    </dgm:pt>
    <dgm:pt modelId="{F52014BC-B5DD-4AC0-B94B-8D639866C89E}" type="parTrans" cxnId="{56ED97A8-EF25-41CB-9B08-5349CA82AD56}">
      <dgm:prSet/>
      <dgm:spPr/>
      <dgm:t>
        <a:bodyPr/>
        <a:lstStyle/>
        <a:p>
          <a:endParaRPr lang="ru-RU"/>
        </a:p>
      </dgm:t>
    </dgm:pt>
    <dgm:pt modelId="{5DB34F92-8FF6-49A0-83CA-FB8730C49DFC}" type="sibTrans" cxnId="{56ED97A8-EF25-41CB-9B08-5349CA82AD56}">
      <dgm:prSet/>
      <dgm:spPr/>
      <dgm:t>
        <a:bodyPr/>
        <a:lstStyle/>
        <a:p>
          <a:endParaRPr lang="ru-RU"/>
        </a:p>
      </dgm:t>
    </dgm:pt>
    <dgm:pt modelId="{150ED55B-54B0-431C-AAE2-4B391782E72D}">
      <dgm:prSet custT="1"/>
      <dgm:spPr/>
      <dgm:t>
        <a:bodyPr/>
        <a:lstStyle/>
        <a:p>
          <a:r>
            <a:rPr lang="ru-RU" sz="1200" dirty="0" smtClean="0"/>
            <a:t>- </a:t>
          </a:r>
          <a:r>
            <a:rPr lang="ru-RU" sz="1200" dirty="0" err="1" smtClean="0"/>
            <a:t>внутрішні</a:t>
          </a:r>
          <a:r>
            <a:rPr lang="ru-RU" sz="1200" dirty="0" smtClean="0"/>
            <a:t> </a:t>
          </a:r>
          <a:r>
            <a:rPr lang="ru-RU" sz="1200" dirty="0" err="1" smtClean="0"/>
            <a:t>стандарти</a:t>
          </a:r>
          <a:r>
            <a:rPr lang="ru-RU" sz="1200" dirty="0" smtClean="0"/>
            <a:t>;</a:t>
          </a:r>
          <a:endParaRPr lang="ru-RU" sz="1200" dirty="0"/>
        </a:p>
      </dgm:t>
    </dgm:pt>
    <dgm:pt modelId="{01B75251-8FDC-4213-9C7B-31BF1049DCE9}" type="parTrans" cxnId="{042765F9-6507-4E90-BC04-944359E95424}">
      <dgm:prSet/>
      <dgm:spPr/>
      <dgm:t>
        <a:bodyPr/>
        <a:lstStyle/>
        <a:p>
          <a:endParaRPr lang="ru-RU"/>
        </a:p>
      </dgm:t>
    </dgm:pt>
    <dgm:pt modelId="{14D48098-65C8-4E5E-A3C7-3EF0D85A81F9}" type="sibTrans" cxnId="{042765F9-6507-4E90-BC04-944359E95424}">
      <dgm:prSet/>
      <dgm:spPr/>
      <dgm:t>
        <a:bodyPr/>
        <a:lstStyle/>
        <a:p>
          <a:endParaRPr lang="ru-RU"/>
        </a:p>
      </dgm:t>
    </dgm:pt>
    <dgm:pt modelId="{7D4C1B98-117F-4364-AA9F-9F192D34A2BA}">
      <dgm:prSet custT="1"/>
      <dgm:spPr/>
      <dgm:t>
        <a:bodyPr/>
        <a:lstStyle/>
        <a:p>
          <a:r>
            <a:rPr lang="ru-RU" sz="1200" dirty="0" smtClean="0"/>
            <a:t>- </a:t>
          </a:r>
          <a:r>
            <a:rPr lang="ru-RU" sz="1200" dirty="0" err="1" smtClean="0"/>
            <a:t>спосіб</a:t>
          </a:r>
          <a:r>
            <a:rPr lang="ru-RU" sz="1200" dirty="0" smtClean="0"/>
            <a:t> </a:t>
          </a:r>
          <a:r>
            <a:rPr lang="ru-RU" sz="1200" dirty="0" err="1" smtClean="0"/>
            <a:t>ведення</a:t>
          </a:r>
          <a:r>
            <a:rPr lang="ru-RU" sz="1200" dirty="0" smtClean="0"/>
            <a:t> </a:t>
          </a:r>
          <a:r>
            <a:rPr lang="ru-RU" sz="1200" dirty="0" err="1" smtClean="0"/>
            <a:t>обліку</a:t>
          </a:r>
          <a:r>
            <a:rPr lang="ru-RU" sz="1200" dirty="0" smtClean="0"/>
            <a:t>;</a:t>
          </a:r>
          <a:endParaRPr lang="ru-RU" sz="1200" dirty="0"/>
        </a:p>
      </dgm:t>
    </dgm:pt>
    <dgm:pt modelId="{5A23A7CB-B13B-4280-9372-44B99230B2F4}" type="parTrans" cxnId="{75A2CD40-3A55-4615-9424-C7CF4019A651}">
      <dgm:prSet/>
      <dgm:spPr/>
      <dgm:t>
        <a:bodyPr/>
        <a:lstStyle/>
        <a:p>
          <a:endParaRPr lang="ru-RU"/>
        </a:p>
      </dgm:t>
    </dgm:pt>
    <dgm:pt modelId="{1A34DCB6-690E-47A9-9F73-70989CCA6155}" type="sibTrans" cxnId="{75A2CD40-3A55-4615-9424-C7CF4019A651}">
      <dgm:prSet/>
      <dgm:spPr/>
      <dgm:t>
        <a:bodyPr/>
        <a:lstStyle/>
        <a:p>
          <a:endParaRPr lang="ru-RU"/>
        </a:p>
      </dgm:t>
    </dgm:pt>
    <dgm:pt modelId="{613F7800-079D-42B2-A400-807B8C6C6E93}">
      <dgm:prSet custT="1"/>
      <dgm:spPr/>
      <dgm:t>
        <a:bodyPr/>
        <a:lstStyle/>
        <a:p>
          <a:r>
            <a:rPr lang="ru-RU" sz="1200" dirty="0" smtClean="0"/>
            <a:t>- </a:t>
          </a:r>
          <a:r>
            <a:rPr lang="ru-RU" sz="1200" err="1" smtClean="0"/>
            <a:t>взаємодія</a:t>
          </a:r>
          <a:r>
            <a:rPr lang="ru-RU" sz="1200" smtClean="0"/>
            <a:t> бухгалтерії з</a:t>
          </a:r>
          <a:endParaRPr lang="ru-RU" sz="1200" dirty="0"/>
        </a:p>
      </dgm:t>
    </dgm:pt>
    <dgm:pt modelId="{53078781-D804-49CF-A221-947AE5CAB5C3}" type="parTrans" cxnId="{AA7A99A1-E607-480A-96F5-52551D9B9100}">
      <dgm:prSet/>
      <dgm:spPr/>
      <dgm:t>
        <a:bodyPr/>
        <a:lstStyle/>
        <a:p>
          <a:endParaRPr lang="ru-RU"/>
        </a:p>
      </dgm:t>
    </dgm:pt>
    <dgm:pt modelId="{30ACE0A5-0D98-4595-BEFA-B49066BE18B6}" type="sibTrans" cxnId="{AA7A99A1-E607-480A-96F5-52551D9B9100}">
      <dgm:prSet/>
      <dgm:spPr/>
      <dgm:t>
        <a:bodyPr/>
        <a:lstStyle/>
        <a:p>
          <a:endParaRPr lang="ru-RU"/>
        </a:p>
      </dgm:t>
    </dgm:pt>
    <dgm:pt modelId="{F3A93FF2-2869-4F14-8756-32A213973187}">
      <dgm:prSet phldrT="[Текст]" custT="1"/>
      <dgm:spPr/>
      <dgm:t>
        <a:bodyPr/>
        <a:lstStyle/>
        <a:p>
          <a:r>
            <a:rPr lang="ru-RU" sz="1400" dirty="0" err="1" smtClean="0"/>
            <a:t>законодавчі</a:t>
          </a:r>
          <a:r>
            <a:rPr lang="ru-RU" sz="1400" dirty="0" smtClean="0"/>
            <a:t> </a:t>
          </a:r>
          <a:r>
            <a:rPr lang="ru-RU" sz="1400" dirty="0" err="1" smtClean="0"/>
            <a:t>акти</a:t>
          </a:r>
          <a:r>
            <a:rPr lang="ru-RU" sz="1400" dirty="0" smtClean="0"/>
            <a:t>;</a:t>
          </a:r>
          <a:endParaRPr lang="ru-RU" sz="1400" dirty="0"/>
        </a:p>
      </dgm:t>
    </dgm:pt>
    <dgm:pt modelId="{1AEE23FA-5454-4E45-A7EA-48B3F1766B6F}" type="parTrans" cxnId="{6176647A-2526-475E-82DB-E92B470DE05B}">
      <dgm:prSet/>
      <dgm:spPr/>
      <dgm:t>
        <a:bodyPr/>
        <a:lstStyle/>
        <a:p>
          <a:endParaRPr lang="ru-RU"/>
        </a:p>
      </dgm:t>
    </dgm:pt>
    <dgm:pt modelId="{1ABED6C5-280B-46C9-B96E-21AD467DFB88}" type="sibTrans" cxnId="{6176647A-2526-475E-82DB-E92B470DE05B}">
      <dgm:prSet/>
      <dgm:spPr/>
      <dgm:t>
        <a:bodyPr/>
        <a:lstStyle/>
        <a:p>
          <a:endParaRPr lang="ru-RU"/>
        </a:p>
      </dgm:t>
    </dgm:pt>
    <dgm:pt modelId="{906AC51D-EE0F-40DE-8E55-D2B7CF845E99}">
      <dgm:prSet/>
      <dgm:spPr/>
      <dgm:t>
        <a:bodyPr/>
        <a:lstStyle/>
        <a:p>
          <a:r>
            <a:rPr lang="ru-RU" dirty="0" smtClean="0"/>
            <a:t>облікової інформації;</a:t>
          </a:r>
          <a:endParaRPr lang="ru-RU" dirty="0"/>
        </a:p>
      </dgm:t>
    </dgm:pt>
    <dgm:pt modelId="{C4D6D0C4-8E63-4BED-8AFA-0DE492B4F4C3}" type="parTrans" cxnId="{980C17FB-D198-41C5-AA70-C24A8B1A4EF1}">
      <dgm:prSet/>
      <dgm:spPr/>
      <dgm:t>
        <a:bodyPr/>
        <a:lstStyle/>
        <a:p>
          <a:endParaRPr lang="ru-RU"/>
        </a:p>
      </dgm:t>
    </dgm:pt>
    <dgm:pt modelId="{B6F21AF4-C23B-4316-A24E-286A3212FE0D}" type="sibTrans" cxnId="{980C17FB-D198-41C5-AA70-C24A8B1A4EF1}">
      <dgm:prSet/>
      <dgm:spPr/>
      <dgm:t>
        <a:bodyPr/>
        <a:lstStyle/>
        <a:p>
          <a:endParaRPr lang="ru-RU"/>
        </a:p>
      </dgm:t>
    </dgm:pt>
    <dgm:pt modelId="{3D1A5AC3-89EF-489E-A82B-50890E0B6D74}">
      <dgm:prSet/>
      <dgm:spPr/>
      <dgm:t>
        <a:bodyPr/>
        <a:lstStyle/>
        <a:p>
          <a:r>
            <a:rPr lang="ru-RU" dirty="0" smtClean="0"/>
            <a:t>- правила оцінки;</a:t>
          </a:r>
          <a:endParaRPr lang="ru-RU" dirty="0"/>
        </a:p>
      </dgm:t>
    </dgm:pt>
    <dgm:pt modelId="{A775045C-FF15-4367-B239-2DF7588D290D}" type="parTrans" cxnId="{6830621A-A026-4C68-992B-A2ED3D7FB890}">
      <dgm:prSet/>
      <dgm:spPr/>
      <dgm:t>
        <a:bodyPr/>
        <a:lstStyle/>
        <a:p>
          <a:endParaRPr lang="ru-RU"/>
        </a:p>
      </dgm:t>
    </dgm:pt>
    <dgm:pt modelId="{E42ABDC0-6B8D-4087-8C9A-25CBE2742F27}" type="sibTrans" cxnId="{6830621A-A026-4C68-992B-A2ED3D7FB890}">
      <dgm:prSet/>
      <dgm:spPr/>
      <dgm:t>
        <a:bodyPr/>
        <a:lstStyle/>
        <a:p>
          <a:endParaRPr lang="ru-RU"/>
        </a:p>
      </dgm:t>
    </dgm:pt>
    <dgm:pt modelId="{54BB9312-1C1E-463C-BBB1-9F2CDDD81C6B}">
      <dgm:prSet/>
      <dgm:spPr/>
      <dgm:t>
        <a:bodyPr/>
        <a:lstStyle/>
        <a:p>
          <a:r>
            <a:rPr lang="ru-RU" dirty="0" smtClean="0"/>
            <a:t>- ведення рахунків</a:t>
          </a:r>
          <a:endParaRPr lang="ru-RU" dirty="0"/>
        </a:p>
      </dgm:t>
    </dgm:pt>
    <dgm:pt modelId="{5FEDFDBC-15CE-4004-B257-C539B27B2948}" type="parTrans" cxnId="{BECF71D8-3F87-4F24-904B-78D9F1F15617}">
      <dgm:prSet/>
      <dgm:spPr/>
      <dgm:t>
        <a:bodyPr/>
        <a:lstStyle/>
        <a:p>
          <a:endParaRPr lang="ru-RU"/>
        </a:p>
      </dgm:t>
    </dgm:pt>
    <dgm:pt modelId="{706633A2-A00C-4A31-9C78-96F9D1133169}" type="sibTrans" cxnId="{BECF71D8-3F87-4F24-904B-78D9F1F15617}">
      <dgm:prSet/>
      <dgm:spPr/>
      <dgm:t>
        <a:bodyPr/>
        <a:lstStyle/>
        <a:p>
          <a:endParaRPr lang="ru-RU"/>
        </a:p>
      </dgm:t>
    </dgm:pt>
    <dgm:pt modelId="{E4ED43DC-65F8-4C0C-9A0E-C06C1D83EAE6}">
      <dgm:prSet custT="1"/>
      <dgm:spPr/>
      <dgm:t>
        <a:bodyPr/>
        <a:lstStyle/>
        <a:p>
          <a:r>
            <a:rPr lang="ru-RU" sz="1200" dirty="0" smtClean="0"/>
            <a:t> </a:t>
          </a:r>
          <a:r>
            <a:rPr lang="ru-RU" sz="1200" dirty="0" err="1" smtClean="0"/>
            <a:t>іншими</a:t>
          </a:r>
          <a:r>
            <a:rPr lang="ru-RU" sz="1200" dirty="0" smtClean="0"/>
            <a:t> службами.</a:t>
          </a:r>
          <a:endParaRPr lang="ru-RU" sz="1200" dirty="0"/>
        </a:p>
      </dgm:t>
    </dgm:pt>
    <dgm:pt modelId="{485D93B3-F5F0-4FA1-8337-1FF97C009FEB}" type="parTrans" cxnId="{A259B053-C848-4004-87C2-FFE4A3B90F1B}">
      <dgm:prSet/>
      <dgm:spPr/>
      <dgm:t>
        <a:bodyPr/>
        <a:lstStyle/>
        <a:p>
          <a:endParaRPr lang="ru-RU"/>
        </a:p>
      </dgm:t>
    </dgm:pt>
    <dgm:pt modelId="{D33208EC-7805-4ECE-A742-53B8FD2340D8}" type="sibTrans" cxnId="{A259B053-C848-4004-87C2-FFE4A3B90F1B}">
      <dgm:prSet/>
      <dgm:spPr/>
      <dgm:t>
        <a:bodyPr/>
        <a:lstStyle/>
        <a:p>
          <a:endParaRPr lang="ru-RU"/>
        </a:p>
      </dgm:t>
    </dgm:pt>
    <dgm:pt modelId="{01D28A95-E955-4318-8D16-377C0F9D4EAB}">
      <dgm:prSet/>
      <dgm:spPr/>
    </dgm:pt>
    <dgm:pt modelId="{F60395D6-8B7F-4763-A2B1-69A5164D8879}" type="parTrans" cxnId="{74AF210A-E996-42CF-881E-A74F062F7330}">
      <dgm:prSet/>
      <dgm:spPr/>
      <dgm:t>
        <a:bodyPr/>
        <a:lstStyle/>
        <a:p>
          <a:endParaRPr lang="ru-RU"/>
        </a:p>
      </dgm:t>
    </dgm:pt>
    <dgm:pt modelId="{A186FC4D-1E82-4A40-8EF8-7B84E5DB5D1C}" type="sibTrans" cxnId="{74AF210A-E996-42CF-881E-A74F062F7330}">
      <dgm:prSet/>
      <dgm:spPr/>
      <dgm:t>
        <a:bodyPr/>
        <a:lstStyle/>
        <a:p>
          <a:endParaRPr lang="ru-RU"/>
        </a:p>
      </dgm:t>
    </dgm:pt>
    <dgm:pt modelId="{73CD4B18-DD7D-4916-B135-CEEC9134FFCC}">
      <dgm:prSet/>
      <dgm:spPr/>
    </dgm:pt>
    <dgm:pt modelId="{22F99716-0AE6-46B8-8691-0453284F7C65}" type="parTrans" cxnId="{7BAA3F87-1FBE-4DF4-BD1C-FA29F91771E0}">
      <dgm:prSet/>
      <dgm:spPr/>
      <dgm:t>
        <a:bodyPr/>
        <a:lstStyle/>
        <a:p>
          <a:endParaRPr lang="ru-RU"/>
        </a:p>
      </dgm:t>
    </dgm:pt>
    <dgm:pt modelId="{097A4A3A-5E16-41DB-93AA-5BB6CAF379C7}" type="sibTrans" cxnId="{7BAA3F87-1FBE-4DF4-BD1C-FA29F91771E0}">
      <dgm:prSet/>
      <dgm:spPr/>
      <dgm:t>
        <a:bodyPr/>
        <a:lstStyle/>
        <a:p>
          <a:endParaRPr lang="ru-RU"/>
        </a:p>
      </dgm:t>
    </dgm:pt>
    <dgm:pt modelId="{C10EAAE3-76FB-4ACA-AE4D-2AC3F0BA6A4B}">
      <dgm:prSet/>
      <dgm:spPr/>
    </dgm:pt>
    <dgm:pt modelId="{15AC218A-83F2-4A09-AF25-DA5E5D81337A}" type="parTrans" cxnId="{56C8E4A8-A64D-4100-BF1A-0B6F58B7F37E}">
      <dgm:prSet/>
      <dgm:spPr/>
      <dgm:t>
        <a:bodyPr/>
        <a:lstStyle/>
        <a:p>
          <a:endParaRPr lang="ru-RU"/>
        </a:p>
      </dgm:t>
    </dgm:pt>
    <dgm:pt modelId="{CD736C4A-07B8-4CA3-B212-F25677DC6859}" type="sibTrans" cxnId="{56C8E4A8-A64D-4100-BF1A-0B6F58B7F37E}">
      <dgm:prSet/>
      <dgm:spPr/>
      <dgm:t>
        <a:bodyPr/>
        <a:lstStyle/>
        <a:p>
          <a:endParaRPr lang="ru-RU"/>
        </a:p>
      </dgm:t>
    </dgm:pt>
    <dgm:pt modelId="{733E5856-1069-4F6A-B210-A3B57EA00D59}">
      <dgm:prSet/>
      <dgm:spPr/>
    </dgm:pt>
    <dgm:pt modelId="{49739EB7-7C31-4EAA-899A-313C251315AB}" type="parTrans" cxnId="{96B165F2-E5D8-47CA-90A4-1D264E2EF441}">
      <dgm:prSet/>
      <dgm:spPr/>
      <dgm:t>
        <a:bodyPr/>
        <a:lstStyle/>
        <a:p>
          <a:endParaRPr lang="ru-RU"/>
        </a:p>
      </dgm:t>
    </dgm:pt>
    <dgm:pt modelId="{26A6BF9F-FEAA-435E-903E-6FC7953421A2}" type="sibTrans" cxnId="{96B165F2-E5D8-47CA-90A4-1D264E2EF441}">
      <dgm:prSet/>
      <dgm:spPr/>
      <dgm:t>
        <a:bodyPr/>
        <a:lstStyle/>
        <a:p>
          <a:endParaRPr lang="ru-RU"/>
        </a:p>
      </dgm:t>
    </dgm:pt>
    <dgm:pt modelId="{F22D04B3-2AE2-4944-A2AB-4D34E7355FE8}">
      <dgm:prSet/>
      <dgm:spPr/>
    </dgm:pt>
    <dgm:pt modelId="{7B9E4FC2-2F0F-4A65-9136-3678F98DFE30}" type="parTrans" cxnId="{8A0D4678-22FA-4FE3-A89F-29ADC98BE2A5}">
      <dgm:prSet/>
      <dgm:spPr/>
      <dgm:t>
        <a:bodyPr/>
        <a:lstStyle/>
        <a:p>
          <a:endParaRPr lang="ru-RU"/>
        </a:p>
      </dgm:t>
    </dgm:pt>
    <dgm:pt modelId="{51D14DD7-1EC7-497B-BF2D-DE4EC8DEB308}" type="sibTrans" cxnId="{8A0D4678-22FA-4FE3-A89F-29ADC98BE2A5}">
      <dgm:prSet/>
      <dgm:spPr/>
      <dgm:t>
        <a:bodyPr/>
        <a:lstStyle/>
        <a:p>
          <a:endParaRPr lang="ru-RU"/>
        </a:p>
      </dgm:t>
    </dgm:pt>
    <dgm:pt modelId="{B5E70B18-DE05-44DD-82C4-2A8141460539}">
      <dgm:prSet/>
      <dgm:spPr/>
    </dgm:pt>
    <dgm:pt modelId="{0BB7B25C-E1DD-46BA-9B0E-B9B540072270}" type="parTrans" cxnId="{31600B19-C5E5-4D73-88D8-34274AF6E877}">
      <dgm:prSet/>
      <dgm:spPr/>
      <dgm:t>
        <a:bodyPr/>
        <a:lstStyle/>
        <a:p>
          <a:endParaRPr lang="ru-RU"/>
        </a:p>
      </dgm:t>
    </dgm:pt>
    <dgm:pt modelId="{C03ABE72-0CD4-46BD-ADB2-B13E5E33C922}" type="sibTrans" cxnId="{31600B19-C5E5-4D73-88D8-34274AF6E877}">
      <dgm:prSet/>
      <dgm:spPr/>
      <dgm:t>
        <a:bodyPr/>
        <a:lstStyle/>
        <a:p>
          <a:endParaRPr lang="ru-RU"/>
        </a:p>
      </dgm:t>
    </dgm:pt>
    <dgm:pt modelId="{18D0E7DA-AA21-429E-921D-996F4AE65D9F}">
      <dgm:prSet/>
      <dgm:spPr/>
    </dgm:pt>
    <dgm:pt modelId="{DA4E28B9-DBFF-4820-A18C-A7D2A4F6B8F5}" type="parTrans" cxnId="{D30543FA-D696-4343-A826-DDF228FC6588}">
      <dgm:prSet/>
      <dgm:spPr/>
      <dgm:t>
        <a:bodyPr/>
        <a:lstStyle/>
        <a:p>
          <a:endParaRPr lang="ru-RU"/>
        </a:p>
      </dgm:t>
    </dgm:pt>
    <dgm:pt modelId="{0B3865CD-3373-444A-B112-724022E676D1}" type="sibTrans" cxnId="{D30543FA-D696-4343-A826-DDF228FC6588}">
      <dgm:prSet/>
      <dgm:spPr/>
      <dgm:t>
        <a:bodyPr/>
        <a:lstStyle/>
        <a:p>
          <a:endParaRPr lang="ru-RU"/>
        </a:p>
      </dgm:t>
    </dgm:pt>
    <dgm:pt modelId="{C39A01DF-43A2-4AAA-A7DE-C954F4276707}">
      <dgm:prSet/>
      <dgm:spPr/>
    </dgm:pt>
    <dgm:pt modelId="{BF3C27A5-6998-42C4-B3A1-307717512E33}" type="parTrans" cxnId="{826E8CD4-A45D-4688-B36C-DC0784EF4E4C}">
      <dgm:prSet/>
      <dgm:spPr/>
      <dgm:t>
        <a:bodyPr/>
        <a:lstStyle/>
        <a:p>
          <a:endParaRPr lang="ru-RU"/>
        </a:p>
      </dgm:t>
    </dgm:pt>
    <dgm:pt modelId="{35130846-4DF3-4022-99A1-32DD7E17EBD2}" type="sibTrans" cxnId="{826E8CD4-A45D-4688-B36C-DC0784EF4E4C}">
      <dgm:prSet/>
      <dgm:spPr/>
      <dgm:t>
        <a:bodyPr/>
        <a:lstStyle/>
        <a:p>
          <a:endParaRPr lang="ru-RU"/>
        </a:p>
      </dgm:t>
    </dgm:pt>
    <dgm:pt modelId="{2FD6DE51-0F61-4B9B-9D8A-60019680D8A3}" type="pres">
      <dgm:prSet presAssocID="{CF6F8292-FE58-43F5-821F-B47BDF1166F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032EDB0-C0F1-40D7-A72D-AEF90EDD497E}" type="pres">
      <dgm:prSet presAssocID="{CF6F8292-FE58-43F5-821F-B47BDF1166FD}" presName="children" presStyleCnt="0"/>
      <dgm:spPr/>
    </dgm:pt>
    <dgm:pt modelId="{B59857AD-7F35-422A-BCE8-DFFA30E8B99D}" type="pres">
      <dgm:prSet presAssocID="{CF6F8292-FE58-43F5-821F-B47BDF1166FD}" presName="child1group" presStyleCnt="0"/>
      <dgm:spPr/>
    </dgm:pt>
    <dgm:pt modelId="{CF556683-5721-45FD-BD65-2C6F5280BD23}" type="pres">
      <dgm:prSet presAssocID="{CF6F8292-FE58-43F5-821F-B47BDF1166FD}" presName="child1" presStyleLbl="bgAcc1" presStyleIdx="0" presStyleCnt="3" custScaleX="97590" custScaleY="134668" custLinFactNeighborX="-15255" custLinFactNeighborY="8102"/>
      <dgm:spPr/>
      <dgm:t>
        <a:bodyPr/>
        <a:lstStyle/>
        <a:p>
          <a:endParaRPr lang="ru-RU"/>
        </a:p>
      </dgm:t>
    </dgm:pt>
    <dgm:pt modelId="{F2DF2633-5506-40A6-8104-E2FCD2447F55}" type="pres">
      <dgm:prSet presAssocID="{CF6F8292-FE58-43F5-821F-B47BDF1166FD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88857-93D7-44B9-B3F5-B3AD684233B4}" type="pres">
      <dgm:prSet presAssocID="{CF6F8292-FE58-43F5-821F-B47BDF1166FD}" presName="child2group" presStyleCnt="0"/>
      <dgm:spPr/>
    </dgm:pt>
    <dgm:pt modelId="{52238C53-D3F7-4AE9-A1BE-3B1708E04CC1}" type="pres">
      <dgm:prSet presAssocID="{CF6F8292-FE58-43F5-821F-B47BDF1166FD}" presName="child2" presStyleLbl="bgAcc1" presStyleIdx="1" presStyleCnt="3" custScaleX="108918" custScaleY="159320" custLinFactNeighborX="36273" custLinFactNeighborY="11612"/>
      <dgm:spPr/>
      <dgm:t>
        <a:bodyPr/>
        <a:lstStyle/>
        <a:p>
          <a:endParaRPr lang="ru-RU"/>
        </a:p>
      </dgm:t>
    </dgm:pt>
    <dgm:pt modelId="{E6D68D9F-9D89-439A-8153-4DCD70EDBF2C}" type="pres">
      <dgm:prSet presAssocID="{CF6F8292-FE58-43F5-821F-B47BDF1166FD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BEB76-B4A9-4EFA-9371-84ED64ECFAD4}" type="pres">
      <dgm:prSet presAssocID="{CF6F8292-FE58-43F5-821F-B47BDF1166FD}" presName="child4group" presStyleCnt="0"/>
      <dgm:spPr/>
    </dgm:pt>
    <dgm:pt modelId="{734B063D-AEFF-411A-9FEC-56B240096462}" type="pres">
      <dgm:prSet presAssocID="{CF6F8292-FE58-43F5-821F-B47BDF1166FD}" presName="child4" presStyleLbl="bgAcc1" presStyleIdx="2" presStyleCnt="3" custLinFactNeighborX="-17064" custLinFactNeighborY="-50097"/>
      <dgm:spPr/>
      <dgm:t>
        <a:bodyPr/>
        <a:lstStyle/>
        <a:p>
          <a:endParaRPr lang="ru-RU"/>
        </a:p>
      </dgm:t>
    </dgm:pt>
    <dgm:pt modelId="{196855C5-94AD-475E-BEE4-60C9312CFCDC}" type="pres">
      <dgm:prSet presAssocID="{CF6F8292-FE58-43F5-821F-B47BDF1166FD}" presName="child4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FA0DD-C094-4970-B0DF-67246F1DA3C2}" type="pres">
      <dgm:prSet presAssocID="{CF6F8292-FE58-43F5-821F-B47BDF1166FD}" presName="childPlaceholder" presStyleCnt="0"/>
      <dgm:spPr/>
    </dgm:pt>
    <dgm:pt modelId="{7F625D27-3020-4F97-8C34-DE90A85E86CE}" type="pres">
      <dgm:prSet presAssocID="{CF6F8292-FE58-43F5-821F-B47BDF1166FD}" presName="circle" presStyleCnt="0"/>
      <dgm:spPr/>
    </dgm:pt>
    <dgm:pt modelId="{C44401DA-3B40-46D8-8792-147B6E56BABD}" type="pres">
      <dgm:prSet presAssocID="{CF6F8292-FE58-43F5-821F-B47BDF1166FD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7D135-5638-40A5-B5B1-B65F1852FCB7}" type="pres">
      <dgm:prSet presAssocID="{CF6F8292-FE58-43F5-821F-B47BDF1166FD}" presName="quadrant2" presStyleLbl="node1" presStyleIdx="1" presStyleCnt="4" custLinFactNeighborX="2905" custLinFactNeighborY="649">
        <dgm:presLayoutVars>
          <dgm:chMax val="1"/>
          <dgm:bulletEnabled val="1"/>
        </dgm:presLayoutVars>
      </dgm:prSet>
      <dgm:spPr/>
    </dgm:pt>
    <dgm:pt modelId="{0D6E4683-5796-48F5-A2E6-D5156FA345F2}" type="pres">
      <dgm:prSet presAssocID="{CF6F8292-FE58-43F5-821F-B47BDF1166F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6B0ED-59D2-400E-97BE-87D9EEE5E39E}" type="pres">
      <dgm:prSet presAssocID="{CF6F8292-FE58-43F5-821F-B47BDF1166FD}" presName="quadrant4" presStyleLbl="node1" presStyleIdx="3" presStyleCnt="4" custLinFactNeighborX="1514" custLinFactNeighborY="7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8F522-E780-4B19-9BCE-8568FFF60780}" type="pres">
      <dgm:prSet presAssocID="{CF6F8292-FE58-43F5-821F-B47BDF1166FD}" presName="quadrantPlaceholder" presStyleCnt="0"/>
      <dgm:spPr/>
    </dgm:pt>
    <dgm:pt modelId="{B844B352-A133-494E-9E51-C232BAB80455}" type="pres">
      <dgm:prSet presAssocID="{CF6F8292-FE58-43F5-821F-B47BDF1166FD}" presName="center1" presStyleLbl="fgShp" presStyleIdx="0" presStyleCnt="2"/>
      <dgm:spPr/>
    </dgm:pt>
    <dgm:pt modelId="{D2239605-B579-4552-A585-6576D36A5AA6}" type="pres">
      <dgm:prSet presAssocID="{CF6F8292-FE58-43F5-821F-B47BDF1166FD}" presName="center2" presStyleLbl="fgShp" presStyleIdx="1" presStyleCnt="2"/>
      <dgm:spPr/>
    </dgm:pt>
  </dgm:ptLst>
  <dgm:cxnLst>
    <dgm:cxn modelId="{58B1DD82-823C-4F80-90D2-C50F1F766EC7}" srcId="{CF6F8292-FE58-43F5-821F-B47BDF1166FD}" destId="{A67F2930-529C-41E4-85F1-675FAB20F94E}" srcOrd="1" destOrd="0" parTransId="{97397CB0-988C-49DE-B222-037597A189FC}" sibTransId="{460BEB97-6F2A-4280-AE53-91012A2472E7}"/>
    <dgm:cxn modelId="{020B4754-BAB2-4FC0-BD5D-117CD3FB1359}" type="presOf" srcId="{2575A4C7-6860-4145-B912-1969C2629BDF}" destId="{F2DF2633-5506-40A6-8104-E2FCD2447F55}" srcOrd="1" destOrd="2" presId="urn:microsoft.com/office/officeart/2005/8/layout/cycle4"/>
    <dgm:cxn modelId="{E682F5E1-82FF-4C92-BE6C-22C9A5344E6E}" srcId="{CF6F8292-FE58-43F5-821F-B47BDF1166FD}" destId="{661D2229-7AED-49B0-85D1-209090425DD9}" srcOrd="0" destOrd="0" parTransId="{BDA3C131-4C34-4F75-8ECB-2389F6CF0858}" sibTransId="{B7FDF1B2-79DB-4C74-963C-829756301B21}"/>
    <dgm:cxn modelId="{A5AAB9EC-5B39-4870-AD11-BE6E5BC5CBD8}" type="presOf" srcId="{3915DE77-E6A4-4D18-88D5-E149D632E324}" destId="{F2DF2633-5506-40A6-8104-E2FCD2447F55}" srcOrd="1" destOrd="0" presId="urn:microsoft.com/office/officeart/2005/8/layout/cycle4"/>
    <dgm:cxn modelId="{7C8C8A0C-6DBC-4480-97CF-713FBED60CCA}" type="presOf" srcId="{150ED55B-54B0-431C-AAE2-4B391782E72D}" destId="{52238C53-D3F7-4AE9-A1BE-3B1708E04CC1}" srcOrd="0" destOrd="4" presId="urn:microsoft.com/office/officeart/2005/8/layout/cycle4"/>
    <dgm:cxn modelId="{FC3F487C-83BC-4D4D-971C-4C61DA8DCC2B}" type="presOf" srcId="{2575A4C7-6860-4145-B912-1969C2629BDF}" destId="{CF556683-5721-45FD-BD65-2C6F5280BD23}" srcOrd="0" destOrd="2" presId="urn:microsoft.com/office/officeart/2005/8/layout/cycle4"/>
    <dgm:cxn modelId="{BECF71D8-3F87-4F24-904B-78D9F1F15617}" srcId="{974C8330-FA40-472B-894B-FB81C0771229}" destId="{54BB9312-1C1E-463C-BBB1-9F2CDDD81C6B}" srcOrd="3" destOrd="0" parTransId="{5FEDFDBC-15CE-4004-B257-C539B27B2948}" sibTransId="{706633A2-A00C-4A31-9C78-96F9D1133169}"/>
    <dgm:cxn modelId="{CCB99243-45D2-4C59-B312-B6BBDDA8A19F}" type="presOf" srcId="{B97706C8-8AA6-4178-A2C8-C01818D41434}" destId="{E6D68D9F-9D89-439A-8153-4DCD70EDBF2C}" srcOrd="1" destOrd="2" presId="urn:microsoft.com/office/officeart/2005/8/layout/cycle4"/>
    <dgm:cxn modelId="{74AF210A-E996-42CF-881E-A74F062F7330}" srcId="{CF6F8292-FE58-43F5-821F-B47BDF1166FD}" destId="{01D28A95-E955-4318-8D16-377C0F9D4EAB}" srcOrd="5" destOrd="0" parTransId="{F60395D6-8B7F-4763-A2B1-69A5164D8879}" sibTransId="{A186FC4D-1E82-4A40-8EF8-7B84E5DB5D1C}"/>
    <dgm:cxn modelId="{AA7A99A1-E607-480A-96F5-52551D9B9100}" srcId="{A67F2930-529C-41E4-85F1-675FAB20F94E}" destId="{613F7800-079D-42B2-A400-807B8C6C6E93}" srcOrd="6" destOrd="0" parTransId="{53078781-D804-49CF-A221-947AE5CAB5C3}" sibTransId="{30ACE0A5-0D98-4595-BEFA-B49066BE18B6}"/>
    <dgm:cxn modelId="{18EFF971-B4B4-4D6F-9B02-63DF80EB473F}" type="presOf" srcId="{E4ED43DC-65F8-4C0C-9A0E-C06C1D83EAE6}" destId="{52238C53-D3F7-4AE9-A1BE-3B1708E04CC1}" srcOrd="0" destOrd="7" presId="urn:microsoft.com/office/officeart/2005/8/layout/cycle4"/>
    <dgm:cxn modelId="{018A7532-5725-46A7-B0E5-E65B58860594}" type="presOf" srcId="{A67F2930-529C-41E4-85F1-675FAB20F94E}" destId="{1F07D135-5638-40A5-B5B1-B65F1852FCB7}" srcOrd="0" destOrd="0" presId="urn:microsoft.com/office/officeart/2005/8/layout/cycle4"/>
    <dgm:cxn modelId="{56ED97A8-EF25-41CB-9B08-5349CA82AD56}" srcId="{A67F2930-529C-41E4-85F1-675FAB20F94E}" destId="{EC36A216-210B-4DA2-B096-508AADDEC086}" srcOrd="3" destOrd="0" parTransId="{F52014BC-B5DD-4AC0-B94B-8D639866C89E}" sibTransId="{5DB34F92-8FF6-49A0-83CA-FB8730C49DFC}"/>
    <dgm:cxn modelId="{F5CD3CC0-7728-4E08-94CB-C5D520A926AD}" type="presOf" srcId="{84EC48F8-DFAC-4BC1-8658-9941A7A53892}" destId="{CF556683-5721-45FD-BD65-2C6F5280BD23}" srcOrd="0" destOrd="3" presId="urn:microsoft.com/office/officeart/2005/8/layout/cycle4"/>
    <dgm:cxn modelId="{8F4C484D-A13C-43E8-947E-442C3038B2BB}" type="presOf" srcId="{B97706C8-8AA6-4178-A2C8-C01818D41434}" destId="{52238C53-D3F7-4AE9-A1BE-3B1708E04CC1}" srcOrd="0" destOrd="2" presId="urn:microsoft.com/office/officeart/2005/8/layout/cycle4"/>
    <dgm:cxn modelId="{84BF0D89-26E1-4981-B134-1BC1D2EF06E7}" type="presOf" srcId="{54BB9312-1C1E-463C-BBB1-9F2CDDD81C6B}" destId="{196855C5-94AD-475E-BEE4-60C9312CFCDC}" srcOrd="1" destOrd="3" presId="urn:microsoft.com/office/officeart/2005/8/layout/cycle4"/>
    <dgm:cxn modelId="{B94DC0F0-D9FB-4F17-B4DE-2446BFAE6AAE}" srcId="{A67F2930-529C-41E4-85F1-675FAB20F94E}" destId="{B97706C8-8AA6-4178-A2C8-C01818D41434}" srcOrd="2" destOrd="0" parTransId="{30D2C1D8-E710-4D4D-835C-858C37875151}" sibTransId="{6D6CC60E-FCDF-4CC2-AF00-532CAD9AB9E9}"/>
    <dgm:cxn modelId="{8A0D4678-22FA-4FE3-A89F-29ADC98BE2A5}" srcId="{CF6F8292-FE58-43F5-821F-B47BDF1166FD}" destId="{F22D04B3-2AE2-4944-A2AB-4D34E7355FE8}" srcOrd="9" destOrd="0" parTransId="{7B9E4FC2-2F0F-4A65-9136-3678F98DFE30}" sibTransId="{51D14DD7-1EC7-497B-BF2D-DE4EC8DEB308}"/>
    <dgm:cxn modelId="{17B3782D-663F-4384-ACF2-F53A13C32980}" type="presOf" srcId="{974C8330-FA40-472B-894B-FB81C0771229}" destId="{E7D6B0ED-59D2-400E-97BE-87D9EEE5E39E}" srcOrd="0" destOrd="0" presId="urn:microsoft.com/office/officeart/2005/8/layout/cycle4"/>
    <dgm:cxn modelId="{06FF3AFD-8FB4-4055-9574-691B2CF3FF71}" type="presOf" srcId="{54BB9312-1C1E-463C-BBB1-9F2CDDD81C6B}" destId="{734B063D-AEFF-411A-9FEC-56B240096462}" srcOrd="0" destOrd="3" presId="urn:microsoft.com/office/officeart/2005/8/layout/cycle4"/>
    <dgm:cxn modelId="{6CAA79CA-0E13-40F0-9DBF-061AB675B551}" type="presOf" srcId="{7D4C1B98-117F-4364-AA9F-9F192D34A2BA}" destId="{52238C53-D3F7-4AE9-A1BE-3B1708E04CC1}" srcOrd="0" destOrd="5" presId="urn:microsoft.com/office/officeart/2005/8/layout/cycle4"/>
    <dgm:cxn modelId="{A259B053-C848-4004-87C2-FFE4A3B90F1B}" srcId="{A67F2930-529C-41E4-85F1-675FAB20F94E}" destId="{E4ED43DC-65F8-4C0C-9A0E-C06C1D83EAE6}" srcOrd="7" destOrd="0" parTransId="{485D93B3-F5F0-4FA1-8337-1FF97C009FEB}" sibTransId="{D33208EC-7805-4ECE-A742-53B8FD2340D8}"/>
    <dgm:cxn modelId="{93201736-A2F3-486D-9DB7-701283A6AC1A}" type="presOf" srcId="{3D1A5AC3-89EF-489E-A82B-50890E0B6D74}" destId="{196855C5-94AD-475E-BEE4-60C9312CFCDC}" srcOrd="1" destOrd="2" presId="urn:microsoft.com/office/officeart/2005/8/layout/cycle4"/>
    <dgm:cxn modelId="{3B2072FD-27F2-4CEB-8DF6-141EE6B5F0E3}" type="presOf" srcId="{EC36A216-210B-4DA2-B096-508AADDEC086}" destId="{52238C53-D3F7-4AE9-A1BE-3B1708E04CC1}" srcOrd="0" destOrd="3" presId="urn:microsoft.com/office/officeart/2005/8/layout/cycle4"/>
    <dgm:cxn modelId="{A42A188F-7610-4718-A409-3937E80DCF3F}" type="presOf" srcId="{84EC48F8-DFAC-4BC1-8658-9941A7A53892}" destId="{F2DF2633-5506-40A6-8104-E2FCD2447F55}" srcOrd="1" destOrd="3" presId="urn:microsoft.com/office/officeart/2005/8/layout/cycle4"/>
    <dgm:cxn modelId="{88991C37-A3F2-407E-9926-26390254C4D5}" srcId="{4213B0ED-C4A6-4C08-A963-A5DC0B8A65B0}" destId="{825F3353-2127-4F90-9CBB-93F259B68B73}" srcOrd="0" destOrd="0" parTransId="{09D45D90-5E10-4244-BCCE-6D7257E99827}" sibTransId="{4EBEA694-2CD8-4032-89AD-B53712A6CF21}"/>
    <dgm:cxn modelId="{A587B741-0634-4017-A690-2E72DC81FADA}" type="presOf" srcId="{906AC51D-EE0F-40DE-8E55-D2B7CF845E99}" destId="{196855C5-94AD-475E-BEE4-60C9312CFCDC}" srcOrd="1" destOrd="1" presId="urn:microsoft.com/office/officeart/2005/8/layout/cycle4"/>
    <dgm:cxn modelId="{B685D0EA-77EB-47DA-BC2E-B528B7D76049}" type="presOf" srcId="{F3A93FF2-2869-4F14-8756-32A213973187}" destId="{CF556683-5721-45FD-BD65-2C6F5280BD23}" srcOrd="0" destOrd="1" presId="urn:microsoft.com/office/officeart/2005/8/layout/cycle4"/>
    <dgm:cxn modelId="{42E516C2-60D0-48DE-ACAE-B0823457A688}" srcId="{A67F2930-529C-41E4-85F1-675FAB20F94E}" destId="{DE0ECACF-0DC6-4E8D-9510-355AC3EC446E}" srcOrd="0" destOrd="0" parTransId="{F70BD3F1-5254-4806-BD27-05681A592BC0}" sibTransId="{5CE86459-A22E-445A-82EB-FF0F69D99436}"/>
    <dgm:cxn modelId="{06BC46D3-93BD-455C-80D5-35398224C51D}" srcId="{661D2229-7AED-49B0-85D1-209090425DD9}" destId="{84EC48F8-DFAC-4BC1-8658-9941A7A53892}" srcOrd="3" destOrd="0" parTransId="{D798B610-5B34-44F9-B518-0B8C1A884053}" sibTransId="{66415447-4B8C-4165-966F-DE7E22E6BE6A}"/>
    <dgm:cxn modelId="{714923CA-7FA3-4073-9DD3-E1D6E5336848}" type="presOf" srcId="{661D2229-7AED-49B0-85D1-209090425DD9}" destId="{C44401DA-3B40-46D8-8792-147B6E56BABD}" srcOrd="0" destOrd="0" presId="urn:microsoft.com/office/officeart/2005/8/layout/cycle4"/>
    <dgm:cxn modelId="{EE193A7C-B3B5-4B58-84AB-892F7865005D}" type="presOf" srcId="{BD84C660-6B04-42B6-B77C-A1A5E1016582}" destId="{734B063D-AEFF-411A-9FEC-56B240096462}" srcOrd="0" destOrd="0" presId="urn:microsoft.com/office/officeart/2005/8/layout/cycle4"/>
    <dgm:cxn modelId="{A4BFE277-0987-47F5-B3E0-51E98716A38A}" srcId="{A67F2930-529C-41E4-85F1-675FAB20F94E}" destId="{8A73821A-5365-4657-A336-637A36960509}" srcOrd="1" destOrd="0" parTransId="{CAFC8B1F-6225-491E-8D41-C7A42B54D628}" sibTransId="{C97E942C-305B-4C38-B9C3-DF51EE41F3E6}"/>
    <dgm:cxn modelId="{96B165F2-E5D8-47CA-90A4-1D264E2EF441}" srcId="{CF6F8292-FE58-43F5-821F-B47BDF1166FD}" destId="{733E5856-1069-4F6A-B210-A3B57EA00D59}" srcOrd="8" destOrd="0" parTransId="{49739EB7-7C31-4EAA-899A-313C251315AB}" sibTransId="{26A6BF9F-FEAA-435E-903E-6FC7953421A2}"/>
    <dgm:cxn modelId="{FDC73FE8-E0E7-43CB-A061-CD2528DFEEA9}" srcId="{CF6F8292-FE58-43F5-821F-B47BDF1166FD}" destId="{4213B0ED-C4A6-4C08-A963-A5DC0B8A65B0}" srcOrd="4" destOrd="0" parTransId="{96392CBE-BF93-4C93-A2A2-BC859BEC53B2}" sibTransId="{7421C00F-5C55-4A82-AC2F-7B618CF62115}"/>
    <dgm:cxn modelId="{980C17FB-D198-41C5-AA70-C24A8B1A4EF1}" srcId="{974C8330-FA40-472B-894B-FB81C0771229}" destId="{906AC51D-EE0F-40DE-8E55-D2B7CF845E99}" srcOrd="1" destOrd="0" parTransId="{C4D6D0C4-8E63-4BED-8AFA-0DE492B4F4C3}" sibTransId="{B6F21AF4-C23B-4316-A24E-286A3212FE0D}"/>
    <dgm:cxn modelId="{44AC300C-5EE6-44E8-85B1-995016AB7FE1}" type="presOf" srcId="{150ED55B-54B0-431C-AAE2-4B391782E72D}" destId="{E6D68D9F-9D89-439A-8153-4DCD70EDBF2C}" srcOrd="1" destOrd="4" presId="urn:microsoft.com/office/officeart/2005/8/layout/cycle4"/>
    <dgm:cxn modelId="{C52AF3FA-5D2D-4BD0-B766-278858904A69}" type="presOf" srcId="{DE0ECACF-0DC6-4E8D-9510-355AC3EC446E}" destId="{52238C53-D3F7-4AE9-A1BE-3B1708E04CC1}" srcOrd="0" destOrd="0" presId="urn:microsoft.com/office/officeart/2005/8/layout/cycle4"/>
    <dgm:cxn modelId="{BE6A3420-C2E3-4E2C-B705-618461AD8FE5}" srcId="{CF6F8292-FE58-43F5-821F-B47BDF1166FD}" destId="{221B6DC4-9F1D-4F4D-B527-96B0977D32A0}" srcOrd="2" destOrd="0" parTransId="{FC1DDD06-38A6-4FF2-A42A-5E9522EBDB13}" sibTransId="{5E2CBA25-23C4-4041-ADA7-5C08B176FE96}"/>
    <dgm:cxn modelId="{6176647A-2526-475E-82DB-E92B470DE05B}" srcId="{661D2229-7AED-49B0-85D1-209090425DD9}" destId="{F3A93FF2-2869-4F14-8756-32A213973187}" srcOrd="1" destOrd="0" parTransId="{1AEE23FA-5454-4E45-A7EA-48B3F1766B6F}" sibTransId="{1ABED6C5-280B-46C9-B96E-21AD467DFB88}"/>
    <dgm:cxn modelId="{A24BFB14-23E2-4E56-8E05-0979F9ED5B48}" type="presOf" srcId="{E4ED43DC-65F8-4C0C-9A0E-C06C1D83EAE6}" destId="{E6D68D9F-9D89-439A-8153-4DCD70EDBF2C}" srcOrd="1" destOrd="7" presId="urn:microsoft.com/office/officeart/2005/8/layout/cycle4"/>
    <dgm:cxn modelId="{56C8E4A8-A64D-4100-BF1A-0B6F58B7F37E}" srcId="{CF6F8292-FE58-43F5-821F-B47BDF1166FD}" destId="{C10EAAE3-76FB-4ACA-AE4D-2AC3F0BA6A4B}" srcOrd="7" destOrd="0" parTransId="{15AC218A-83F2-4A09-AF25-DA5E5D81337A}" sibTransId="{CD736C4A-07B8-4CA3-B212-F25677DC6859}"/>
    <dgm:cxn modelId="{75A2CD40-3A55-4615-9424-C7CF4019A651}" srcId="{A67F2930-529C-41E4-85F1-675FAB20F94E}" destId="{7D4C1B98-117F-4364-AA9F-9F192D34A2BA}" srcOrd="5" destOrd="0" parTransId="{5A23A7CB-B13B-4280-9372-44B99230B2F4}" sibTransId="{1A34DCB6-690E-47A9-9F73-70989CCA6155}"/>
    <dgm:cxn modelId="{8C072C4C-6A31-4FA9-B5DA-0DDBC194AC07}" type="presOf" srcId="{906AC51D-EE0F-40DE-8E55-D2B7CF845E99}" destId="{734B063D-AEFF-411A-9FEC-56B240096462}" srcOrd="0" destOrd="1" presId="urn:microsoft.com/office/officeart/2005/8/layout/cycle4"/>
    <dgm:cxn modelId="{E783DC0B-1C67-4E7B-B52D-13C0423FB6D1}" srcId="{CF6F8292-FE58-43F5-821F-B47BDF1166FD}" destId="{974C8330-FA40-472B-894B-FB81C0771229}" srcOrd="3" destOrd="0" parTransId="{65A603C1-A533-47C3-AAE2-90DAF7B07894}" sibTransId="{EDE54C7E-0ACC-49B4-81B4-421D284B0E4A}"/>
    <dgm:cxn modelId="{D30543FA-D696-4343-A826-DDF228FC6588}" srcId="{CF6F8292-FE58-43F5-821F-B47BDF1166FD}" destId="{18D0E7DA-AA21-429E-921D-996F4AE65D9F}" srcOrd="11" destOrd="0" parTransId="{DA4E28B9-DBFF-4820-A18C-A7D2A4F6B8F5}" sibTransId="{0B3865CD-3373-444A-B112-724022E676D1}"/>
    <dgm:cxn modelId="{8252DE85-F3FB-46D2-BB56-2AA4E9EC7907}" type="presOf" srcId="{221B6DC4-9F1D-4F4D-B527-96B0977D32A0}" destId="{0D6E4683-5796-48F5-A2E6-D5156FA345F2}" srcOrd="0" destOrd="0" presId="urn:microsoft.com/office/officeart/2005/8/layout/cycle4"/>
    <dgm:cxn modelId="{B2EB297E-B9A0-4460-A8CE-FFB8DE9F2DB1}" type="presOf" srcId="{BD84C660-6B04-42B6-B77C-A1A5E1016582}" destId="{196855C5-94AD-475E-BEE4-60C9312CFCDC}" srcOrd="1" destOrd="0" presId="urn:microsoft.com/office/officeart/2005/8/layout/cycle4"/>
    <dgm:cxn modelId="{4595942D-9B41-4689-AA87-51AB805BA115}" type="presOf" srcId="{CF6F8292-FE58-43F5-821F-B47BDF1166FD}" destId="{2FD6DE51-0F61-4B9B-9D8A-60019680D8A3}" srcOrd="0" destOrd="0" presId="urn:microsoft.com/office/officeart/2005/8/layout/cycle4"/>
    <dgm:cxn modelId="{6830621A-A026-4C68-992B-A2ED3D7FB890}" srcId="{974C8330-FA40-472B-894B-FB81C0771229}" destId="{3D1A5AC3-89EF-489E-A82B-50890E0B6D74}" srcOrd="2" destOrd="0" parTransId="{A775045C-FF15-4367-B239-2DF7588D290D}" sibTransId="{E42ABDC0-6B8D-4087-8C9A-25CBE2742F27}"/>
    <dgm:cxn modelId="{713AEFB8-74DD-441D-BFBD-921ADEE17CCA}" type="presOf" srcId="{3915DE77-E6A4-4D18-88D5-E149D632E324}" destId="{CF556683-5721-45FD-BD65-2C6F5280BD23}" srcOrd="0" destOrd="0" presId="urn:microsoft.com/office/officeart/2005/8/layout/cycle4"/>
    <dgm:cxn modelId="{D35BCDA4-141B-4E84-8F66-1DCBDA0679C7}" srcId="{661D2229-7AED-49B0-85D1-209090425DD9}" destId="{2575A4C7-6860-4145-B912-1969C2629BDF}" srcOrd="2" destOrd="0" parTransId="{FA57F683-5C72-4EFF-BCC8-73506CBDBF40}" sibTransId="{6A69BDE9-C804-4A15-B208-AB90AB8B2B09}"/>
    <dgm:cxn modelId="{ED5D2FC9-4571-44AF-9C18-35D6F75214E5}" type="presOf" srcId="{613F7800-079D-42B2-A400-807B8C6C6E93}" destId="{E6D68D9F-9D89-439A-8153-4DCD70EDBF2C}" srcOrd="1" destOrd="6" presId="urn:microsoft.com/office/officeart/2005/8/layout/cycle4"/>
    <dgm:cxn modelId="{1F1F77F1-5A51-41B0-A141-5BE45AA931B7}" type="presOf" srcId="{3D1A5AC3-89EF-489E-A82B-50890E0B6D74}" destId="{734B063D-AEFF-411A-9FEC-56B240096462}" srcOrd="0" destOrd="2" presId="urn:microsoft.com/office/officeart/2005/8/layout/cycle4"/>
    <dgm:cxn modelId="{3A902FDE-A775-4D58-A47D-6EE1ACFD1CA9}" type="presOf" srcId="{7D4C1B98-117F-4364-AA9F-9F192D34A2BA}" destId="{E6D68D9F-9D89-439A-8153-4DCD70EDBF2C}" srcOrd="1" destOrd="5" presId="urn:microsoft.com/office/officeart/2005/8/layout/cycle4"/>
    <dgm:cxn modelId="{028FA90C-A290-4896-A24E-CF96544B91F0}" srcId="{974C8330-FA40-472B-894B-FB81C0771229}" destId="{BD84C660-6B04-42B6-B77C-A1A5E1016582}" srcOrd="0" destOrd="0" parTransId="{69476E60-6502-4C45-AEA6-F2C86D6F3E33}" sibTransId="{FDCC27B6-A9CD-4F80-85C9-E6240A9E47EF}"/>
    <dgm:cxn modelId="{7BAA3F87-1FBE-4DF4-BD1C-FA29F91771E0}" srcId="{CF6F8292-FE58-43F5-821F-B47BDF1166FD}" destId="{73CD4B18-DD7D-4916-B135-CEEC9134FFCC}" srcOrd="6" destOrd="0" parTransId="{22F99716-0AE6-46B8-8691-0453284F7C65}" sibTransId="{097A4A3A-5E16-41DB-93AA-5BB6CAF379C7}"/>
    <dgm:cxn modelId="{453CFEE5-ADD9-4199-A60B-7F99CB93BFB0}" type="presOf" srcId="{DE0ECACF-0DC6-4E8D-9510-355AC3EC446E}" destId="{E6D68D9F-9D89-439A-8153-4DCD70EDBF2C}" srcOrd="1" destOrd="0" presId="urn:microsoft.com/office/officeart/2005/8/layout/cycle4"/>
    <dgm:cxn modelId="{00C75A4A-AE8C-4B10-BC46-25661E144D20}" type="presOf" srcId="{EC36A216-210B-4DA2-B096-508AADDEC086}" destId="{E6D68D9F-9D89-439A-8153-4DCD70EDBF2C}" srcOrd="1" destOrd="3" presId="urn:microsoft.com/office/officeart/2005/8/layout/cycle4"/>
    <dgm:cxn modelId="{042765F9-6507-4E90-BC04-944359E95424}" srcId="{A67F2930-529C-41E4-85F1-675FAB20F94E}" destId="{150ED55B-54B0-431C-AAE2-4B391782E72D}" srcOrd="4" destOrd="0" parTransId="{01B75251-8FDC-4213-9C7B-31BF1049DCE9}" sibTransId="{14D48098-65C8-4E5E-A3C7-3EF0D85A81F9}"/>
    <dgm:cxn modelId="{31600B19-C5E5-4D73-88D8-34274AF6E877}" srcId="{CF6F8292-FE58-43F5-821F-B47BDF1166FD}" destId="{B5E70B18-DE05-44DD-82C4-2A8141460539}" srcOrd="10" destOrd="0" parTransId="{0BB7B25C-E1DD-46BA-9B0E-B9B540072270}" sibTransId="{C03ABE72-0CD4-46BD-ADB2-B13E5E33C922}"/>
    <dgm:cxn modelId="{CAEFC1AE-5C90-4592-B94F-3A415B2495DD}" type="presOf" srcId="{F3A93FF2-2869-4F14-8756-32A213973187}" destId="{F2DF2633-5506-40A6-8104-E2FCD2447F55}" srcOrd="1" destOrd="1" presId="urn:microsoft.com/office/officeart/2005/8/layout/cycle4"/>
    <dgm:cxn modelId="{F5C08DA7-AAA5-4219-8F2D-A2A0D8570346}" type="presOf" srcId="{8A73821A-5365-4657-A336-637A36960509}" destId="{52238C53-D3F7-4AE9-A1BE-3B1708E04CC1}" srcOrd="0" destOrd="1" presId="urn:microsoft.com/office/officeart/2005/8/layout/cycle4"/>
    <dgm:cxn modelId="{826E8CD4-A45D-4688-B36C-DC0784EF4E4C}" srcId="{CF6F8292-FE58-43F5-821F-B47BDF1166FD}" destId="{C39A01DF-43A2-4AAA-A7DE-C954F4276707}" srcOrd="12" destOrd="0" parTransId="{BF3C27A5-6998-42C4-B3A1-307717512E33}" sibTransId="{35130846-4DF3-4022-99A1-32DD7E17EBD2}"/>
    <dgm:cxn modelId="{42B1BB45-3D3C-43BB-9DFA-D834649C3DAC}" type="presOf" srcId="{613F7800-079D-42B2-A400-807B8C6C6E93}" destId="{52238C53-D3F7-4AE9-A1BE-3B1708E04CC1}" srcOrd="0" destOrd="6" presId="urn:microsoft.com/office/officeart/2005/8/layout/cycle4"/>
    <dgm:cxn modelId="{4C7046DE-C87B-420E-ABED-D2EF9786B6BA}" srcId="{661D2229-7AED-49B0-85D1-209090425DD9}" destId="{3915DE77-E6A4-4D18-88D5-E149D632E324}" srcOrd="0" destOrd="0" parTransId="{9784564B-C3C6-481D-BF0F-A87C82223B40}" sibTransId="{FD14CDAA-6EB3-44BC-BF24-463E0B885946}"/>
    <dgm:cxn modelId="{E4786B18-1BDC-4752-9275-980EE5EA027E}" type="presOf" srcId="{8A73821A-5365-4657-A336-637A36960509}" destId="{E6D68D9F-9D89-439A-8153-4DCD70EDBF2C}" srcOrd="1" destOrd="1" presId="urn:microsoft.com/office/officeart/2005/8/layout/cycle4"/>
    <dgm:cxn modelId="{3900606B-1026-406D-A3C1-CBC02A0D242B}" type="presParOf" srcId="{2FD6DE51-0F61-4B9B-9D8A-60019680D8A3}" destId="{E032EDB0-C0F1-40D7-A72D-AEF90EDD497E}" srcOrd="0" destOrd="0" presId="urn:microsoft.com/office/officeart/2005/8/layout/cycle4"/>
    <dgm:cxn modelId="{96DB7419-3E6A-47F7-B89F-9A4E19BB01BD}" type="presParOf" srcId="{E032EDB0-C0F1-40D7-A72D-AEF90EDD497E}" destId="{B59857AD-7F35-422A-BCE8-DFFA30E8B99D}" srcOrd="0" destOrd="0" presId="urn:microsoft.com/office/officeart/2005/8/layout/cycle4"/>
    <dgm:cxn modelId="{7923A2CD-32FC-4C95-A763-77C29381732E}" type="presParOf" srcId="{B59857AD-7F35-422A-BCE8-DFFA30E8B99D}" destId="{CF556683-5721-45FD-BD65-2C6F5280BD23}" srcOrd="0" destOrd="0" presId="urn:microsoft.com/office/officeart/2005/8/layout/cycle4"/>
    <dgm:cxn modelId="{F8F6DBEE-4E5B-4A47-A765-E7469104090A}" type="presParOf" srcId="{B59857AD-7F35-422A-BCE8-DFFA30E8B99D}" destId="{F2DF2633-5506-40A6-8104-E2FCD2447F55}" srcOrd="1" destOrd="0" presId="urn:microsoft.com/office/officeart/2005/8/layout/cycle4"/>
    <dgm:cxn modelId="{0F2EBDFF-9465-44A4-B97E-A90438FCD8B5}" type="presParOf" srcId="{E032EDB0-C0F1-40D7-A72D-AEF90EDD497E}" destId="{BD488857-93D7-44B9-B3F5-B3AD684233B4}" srcOrd="1" destOrd="0" presId="urn:microsoft.com/office/officeart/2005/8/layout/cycle4"/>
    <dgm:cxn modelId="{3681810B-0825-46F2-AFFC-BB067EEC7F78}" type="presParOf" srcId="{BD488857-93D7-44B9-B3F5-B3AD684233B4}" destId="{52238C53-D3F7-4AE9-A1BE-3B1708E04CC1}" srcOrd="0" destOrd="0" presId="urn:microsoft.com/office/officeart/2005/8/layout/cycle4"/>
    <dgm:cxn modelId="{DDBB05C6-A4FC-429B-880D-8D684AB07A1A}" type="presParOf" srcId="{BD488857-93D7-44B9-B3F5-B3AD684233B4}" destId="{E6D68D9F-9D89-439A-8153-4DCD70EDBF2C}" srcOrd="1" destOrd="0" presId="urn:microsoft.com/office/officeart/2005/8/layout/cycle4"/>
    <dgm:cxn modelId="{B4BB9AFA-86B6-446B-A0EF-119688EC1669}" type="presParOf" srcId="{E032EDB0-C0F1-40D7-A72D-AEF90EDD497E}" destId="{0B9BEB76-B4A9-4EFA-9371-84ED64ECFAD4}" srcOrd="2" destOrd="0" presId="urn:microsoft.com/office/officeart/2005/8/layout/cycle4"/>
    <dgm:cxn modelId="{E7F95D54-3685-4589-B37A-8E68E2C599D8}" type="presParOf" srcId="{0B9BEB76-B4A9-4EFA-9371-84ED64ECFAD4}" destId="{734B063D-AEFF-411A-9FEC-56B240096462}" srcOrd="0" destOrd="0" presId="urn:microsoft.com/office/officeart/2005/8/layout/cycle4"/>
    <dgm:cxn modelId="{42970E62-0030-4472-84E3-DE1BDA4926A6}" type="presParOf" srcId="{0B9BEB76-B4A9-4EFA-9371-84ED64ECFAD4}" destId="{196855C5-94AD-475E-BEE4-60C9312CFCDC}" srcOrd="1" destOrd="0" presId="urn:microsoft.com/office/officeart/2005/8/layout/cycle4"/>
    <dgm:cxn modelId="{83A7DC18-868A-4CEF-A5B1-1E6C39E9357B}" type="presParOf" srcId="{E032EDB0-C0F1-40D7-A72D-AEF90EDD497E}" destId="{CC0FA0DD-C094-4970-B0DF-67246F1DA3C2}" srcOrd="3" destOrd="0" presId="urn:microsoft.com/office/officeart/2005/8/layout/cycle4"/>
    <dgm:cxn modelId="{DF069647-8B3F-4ACB-BFE3-6FDB3C911AE5}" type="presParOf" srcId="{2FD6DE51-0F61-4B9B-9D8A-60019680D8A3}" destId="{7F625D27-3020-4F97-8C34-DE90A85E86CE}" srcOrd="1" destOrd="0" presId="urn:microsoft.com/office/officeart/2005/8/layout/cycle4"/>
    <dgm:cxn modelId="{A859AAAA-EBA4-4343-81F0-FAA3C51837C3}" type="presParOf" srcId="{7F625D27-3020-4F97-8C34-DE90A85E86CE}" destId="{C44401DA-3B40-46D8-8792-147B6E56BABD}" srcOrd="0" destOrd="0" presId="urn:microsoft.com/office/officeart/2005/8/layout/cycle4"/>
    <dgm:cxn modelId="{57084B23-8EA6-4204-9C3D-93C767DE9A96}" type="presParOf" srcId="{7F625D27-3020-4F97-8C34-DE90A85E86CE}" destId="{1F07D135-5638-40A5-B5B1-B65F1852FCB7}" srcOrd="1" destOrd="0" presId="urn:microsoft.com/office/officeart/2005/8/layout/cycle4"/>
    <dgm:cxn modelId="{22DD1126-DB4E-4D56-9211-ECB12BB0184D}" type="presParOf" srcId="{7F625D27-3020-4F97-8C34-DE90A85E86CE}" destId="{0D6E4683-5796-48F5-A2E6-D5156FA345F2}" srcOrd="2" destOrd="0" presId="urn:microsoft.com/office/officeart/2005/8/layout/cycle4"/>
    <dgm:cxn modelId="{7A1E0384-D21C-4463-980B-C5EC8465FB30}" type="presParOf" srcId="{7F625D27-3020-4F97-8C34-DE90A85E86CE}" destId="{E7D6B0ED-59D2-400E-97BE-87D9EEE5E39E}" srcOrd="3" destOrd="0" presId="urn:microsoft.com/office/officeart/2005/8/layout/cycle4"/>
    <dgm:cxn modelId="{D0964EEA-26B4-48D0-986A-5D16A9FCDA0D}" type="presParOf" srcId="{7F625D27-3020-4F97-8C34-DE90A85E86CE}" destId="{9A48F522-E780-4B19-9BCE-8568FFF60780}" srcOrd="4" destOrd="0" presId="urn:microsoft.com/office/officeart/2005/8/layout/cycle4"/>
    <dgm:cxn modelId="{7E669D48-038B-4B69-901D-E7757AF68AFC}" type="presParOf" srcId="{2FD6DE51-0F61-4B9B-9D8A-60019680D8A3}" destId="{B844B352-A133-494E-9E51-C232BAB80455}" srcOrd="2" destOrd="0" presId="urn:microsoft.com/office/officeart/2005/8/layout/cycle4"/>
    <dgm:cxn modelId="{D4153A83-1586-4539-989A-6E468A50C78E}" type="presParOf" srcId="{2FD6DE51-0F61-4B9B-9D8A-60019680D8A3}" destId="{D2239605-B579-4552-A585-6576D36A5AA6}" srcOrd="3" destOrd="0" presId="urn:microsoft.com/office/officeart/2005/8/layout/cycle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D07DA5-65CF-4876-AFD7-5ED0210A7F4E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237F2A-9BA1-48B0-8616-C389E57D8BA6}">
      <dgm:prSet phldrT="[Текст]"/>
      <dgm:spPr/>
      <dgm:t>
        <a:bodyPr/>
        <a:lstStyle/>
        <a:p>
          <a:r>
            <a:rPr lang="uk-UA" dirty="0" smtClean="0"/>
            <a:t>Внутрішні фактори</a:t>
          </a:r>
          <a:endParaRPr lang="ru-RU" dirty="0"/>
        </a:p>
      </dgm:t>
    </dgm:pt>
    <dgm:pt modelId="{5097944D-BACB-4357-9882-744F0C8106FB}" type="parTrans" cxnId="{5675C5FC-E832-4B74-82DE-8438B7724D31}">
      <dgm:prSet/>
      <dgm:spPr/>
      <dgm:t>
        <a:bodyPr/>
        <a:lstStyle/>
        <a:p>
          <a:endParaRPr lang="ru-RU"/>
        </a:p>
      </dgm:t>
    </dgm:pt>
    <dgm:pt modelId="{F48DA13F-8486-4D09-889F-0D95FA242999}" type="sibTrans" cxnId="{5675C5FC-E832-4B74-82DE-8438B7724D31}">
      <dgm:prSet/>
      <dgm:spPr/>
      <dgm:t>
        <a:bodyPr/>
        <a:lstStyle/>
        <a:p>
          <a:endParaRPr lang="ru-RU"/>
        </a:p>
      </dgm:t>
    </dgm:pt>
    <dgm:pt modelId="{9BB8D7D2-3C96-4B30-9360-A6E35F9A428F}">
      <dgm:prSet phldrT="[Текст]"/>
      <dgm:spPr/>
      <dgm:t>
        <a:bodyPr/>
        <a:lstStyle/>
        <a:p>
          <a:r>
            <a:rPr lang="uk-UA" dirty="0" smtClean="0"/>
            <a:t>Зовнішні фактори</a:t>
          </a:r>
          <a:endParaRPr lang="ru-RU" dirty="0"/>
        </a:p>
      </dgm:t>
    </dgm:pt>
    <dgm:pt modelId="{C36EEBE1-2301-4B0D-A520-B804857693E7}" type="parTrans" cxnId="{5832F036-AA1E-418E-AD54-F9024EE7CAC0}">
      <dgm:prSet/>
      <dgm:spPr/>
      <dgm:t>
        <a:bodyPr/>
        <a:lstStyle/>
        <a:p>
          <a:endParaRPr lang="ru-RU"/>
        </a:p>
      </dgm:t>
    </dgm:pt>
    <dgm:pt modelId="{E42DEB3C-547D-4DD8-8A29-02085F8A0A92}" type="sibTrans" cxnId="{5832F036-AA1E-418E-AD54-F9024EE7CAC0}">
      <dgm:prSet/>
      <dgm:spPr/>
      <dgm:t>
        <a:bodyPr/>
        <a:lstStyle/>
        <a:p>
          <a:endParaRPr lang="ru-RU"/>
        </a:p>
      </dgm:t>
    </dgm:pt>
    <dgm:pt modelId="{536F95C5-93FD-460E-BFD3-F70C608D53EB}" type="pres">
      <dgm:prSet presAssocID="{EBD07DA5-65CF-4876-AFD7-5ED0210A7F4E}" presName="compositeShape" presStyleCnt="0">
        <dgm:presLayoutVars>
          <dgm:chMax val="2"/>
          <dgm:dir/>
          <dgm:resizeHandles val="exact"/>
        </dgm:presLayoutVars>
      </dgm:prSet>
      <dgm:spPr/>
    </dgm:pt>
    <dgm:pt modelId="{F510F885-AED3-49D5-96F2-71478255CF3A}" type="pres">
      <dgm:prSet presAssocID="{EBD07DA5-65CF-4876-AFD7-5ED0210A7F4E}" presName="ribbon" presStyleLbl="node1" presStyleIdx="0" presStyleCnt="1" custLinFactNeighborX="-391" custLinFactNeighborY="195"/>
      <dgm:spPr/>
    </dgm:pt>
    <dgm:pt modelId="{B0337A5F-8925-41A0-B9A9-03A4D7EC1D74}" type="pres">
      <dgm:prSet presAssocID="{EBD07DA5-65CF-4876-AFD7-5ED0210A7F4E}" presName="leftArrowText" presStyleLbl="node1" presStyleIdx="0" presStyleCnt="1" custLinFactNeighborX="5066" custLinFactNeighborY="-54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5870D-014E-4FF3-9CC2-20794E2C9264}" type="pres">
      <dgm:prSet presAssocID="{EBD07DA5-65CF-4876-AFD7-5ED0210A7F4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FDAA4-0A4E-40B7-8CEE-A210382AB985}" type="presOf" srcId="{9BB8D7D2-3C96-4B30-9360-A6E35F9A428F}" destId="{48C5870D-014E-4FF3-9CC2-20794E2C9264}" srcOrd="0" destOrd="0" presId="urn:microsoft.com/office/officeart/2005/8/layout/arrow6"/>
    <dgm:cxn modelId="{5675C5FC-E832-4B74-82DE-8438B7724D31}" srcId="{EBD07DA5-65CF-4876-AFD7-5ED0210A7F4E}" destId="{BB237F2A-9BA1-48B0-8616-C389E57D8BA6}" srcOrd="0" destOrd="0" parTransId="{5097944D-BACB-4357-9882-744F0C8106FB}" sibTransId="{F48DA13F-8486-4D09-889F-0D95FA242999}"/>
    <dgm:cxn modelId="{5832F036-AA1E-418E-AD54-F9024EE7CAC0}" srcId="{EBD07DA5-65CF-4876-AFD7-5ED0210A7F4E}" destId="{9BB8D7D2-3C96-4B30-9360-A6E35F9A428F}" srcOrd="1" destOrd="0" parTransId="{C36EEBE1-2301-4B0D-A520-B804857693E7}" sibTransId="{E42DEB3C-547D-4DD8-8A29-02085F8A0A92}"/>
    <dgm:cxn modelId="{24526F55-9D12-4867-AAF7-0223631918C2}" type="presOf" srcId="{EBD07DA5-65CF-4876-AFD7-5ED0210A7F4E}" destId="{536F95C5-93FD-460E-BFD3-F70C608D53EB}" srcOrd="0" destOrd="0" presId="urn:microsoft.com/office/officeart/2005/8/layout/arrow6"/>
    <dgm:cxn modelId="{A96AC712-DAAA-4CFB-A70D-46011C940D51}" type="presOf" srcId="{BB237F2A-9BA1-48B0-8616-C389E57D8BA6}" destId="{B0337A5F-8925-41A0-B9A9-03A4D7EC1D74}" srcOrd="0" destOrd="0" presId="urn:microsoft.com/office/officeart/2005/8/layout/arrow6"/>
    <dgm:cxn modelId="{7BD59BEE-D6B9-47A2-8EFD-A6AE90F9BE0C}" type="presParOf" srcId="{536F95C5-93FD-460E-BFD3-F70C608D53EB}" destId="{F510F885-AED3-49D5-96F2-71478255CF3A}" srcOrd="0" destOrd="0" presId="urn:microsoft.com/office/officeart/2005/8/layout/arrow6"/>
    <dgm:cxn modelId="{9690663B-8877-4503-9BD9-697C48753E31}" type="presParOf" srcId="{536F95C5-93FD-460E-BFD3-F70C608D53EB}" destId="{B0337A5F-8925-41A0-B9A9-03A4D7EC1D74}" srcOrd="1" destOrd="0" presId="urn:microsoft.com/office/officeart/2005/8/layout/arrow6"/>
    <dgm:cxn modelId="{BA0E531F-6B7F-4DD3-BA92-1A513F6EA967}" type="presParOf" srcId="{536F95C5-93FD-460E-BFD3-F70C608D53EB}" destId="{48C5870D-014E-4FF3-9CC2-20794E2C9264}" srcOrd="2" destOrd="0" presId="urn:microsoft.com/office/officeart/2005/8/layout/arrow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91CB7-3EC1-4382-AEEE-6514EFBEA525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AC033-18FF-4CEF-BF0E-014F87CDCF9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AC033-18FF-4CEF-BF0E-014F87CDCF98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DD3F89-27B3-482F-8AC0-EAB58DE952EA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F1D9051-C11F-4B70-ABF6-521906F486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857232"/>
            <a:ext cx="7772400" cy="1727203"/>
          </a:xfrm>
        </p:spPr>
        <p:txBody>
          <a:bodyPr>
            <a:normAutofit/>
          </a:bodyPr>
          <a:lstStyle/>
          <a:p>
            <a:r>
              <a:rPr lang="ru-RU" dirty="0" err="1" smtClean="0"/>
              <a:t>Презентац</a:t>
            </a:r>
            <a:r>
              <a:rPr lang="uk-UA" dirty="0" err="1" smtClean="0"/>
              <a:t>ія</a:t>
            </a:r>
            <a:r>
              <a:rPr lang="uk-UA" dirty="0" smtClean="0"/>
              <a:t> з облікової політики на підприємстві ТОВ </a:t>
            </a:r>
            <a:r>
              <a:rPr lang="uk-UA" dirty="0" err="1" smtClean="0"/>
              <a:t>“Торгівельний</a:t>
            </a:r>
            <a:r>
              <a:rPr lang="uk-UA" dirty="0" smtClean="0"/>
              <a:t>  дім </a:t>
            </a:r>
            <a:r>
              <a:rPr lang="uk-UA" dirty="0" err="1" smtClean="0"/>
              <a:t>Дніпро-Торг”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3857628"/>
            <a:ext cx="6400800" cy="1752600"/>
          </a:xfrm>
        </p:spPr>
        <p:txBody>
          <a:bodyPr>
            <a:normAutofit/>
          </a:bodyPr>
          <a:lstStyle/>
          <a:p>
            <a:r>
              <a:rPr lang="uk-UA" dirty="0"/>
              <a:t> </a:t>
            </a:r>
            <a:endParaRPr lang="ru-RU" dirty="0"/>
          </a:p>
          <a:p>
            <a:r>
              <a:rPr lang="ru-RU" dirty="0" err="1"/>
              <a:t>Викона</a:t>
            </a:r>
            <a:r>
              <a:rPr lang="uk-UA" dirty="0" err="1"/>
              <a:t>ла</a:t>
            </a:r>
            <a:r>
              <a:rPr lang="ru-RU" dirty="0"/>
              <a:t>:</a:t>
            </a:r>
          </a:p>
          <a:p>
            <a:r>
              <a:rPr lang="ru-RU" dirty="0"/>
              <a:t>студент</a:t>
            </a:r>
            <a:r>
              <a:rPr lang="uk-UA" dirty="0" err="1"/>
              <a:t>ка</a:t>
            </a:r>
            <a:r>
              <a:rPr lang="uk-UA" dirty="0"/>
              <a:t> </a:t>
            </a:r>
            <a:r>
              <a:rPr lang="ru-RU" dirty="0"/>
              <a:t>8.0711-оа-з.доп.н. </a:t>
            </a:r>
            <a:r>
              <a:rPr lang="ru-RU" dirty="0" err="1"/>
              <a:t>групи</a:t>
            </a:r>
            <a:endParaRPr lang="ru-RU" dirty="0"/>
          </a:p>
          <a:p>
            <a:r>
              <a:rPr lang="uk-UA" dirty="0" err="1"/>
              <a:t>Частюк</a:t>
            </a:r>
            <a:r>
              <a:rPr lang="uk-UA" dirty="0"/>
              <a:t> А.О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2857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dirty="0" smtClean="0"/>
              <a:t>Оцінка повноти та якості облікової політики в ТОВ «Торговий дім Дніпро-Торг»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142873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Наказ (</a:t>
            </a:r>
            <a:r>
              <a:rPr lang="ru-RU" dirty="0" err="1"/>
              <a:t>положення</a:t>
            </a:r>
            <a:r>
              <a:rPr lang="ru-RU" dirty="0"/>
              <a:t>) про </a:t>
            </a:r>
            <a:r>
              <a:rPr lang="ru-RU" dirty="0" err="1"/>
              <a:t>облікову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господарю-</a:t>
            </a:r>
          </a:p>
          <a:p>
            <a:r>
              <a:rPr lang="ru-RU" dirty="0" err="1"/>
              <a:t>вання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одним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регламентів</a:t>
            </a:r>
            <a:r>
              <a:rPr lang="ru-RU" dirty="0"/>
              <a:t> </a:t>
            </a:r>
            <a:r>
              <a:rPr lang="ru-RU" dirty="0" err="1"/>
              <a:t>облікового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</a:t>
            </a:r>
          </a:p>
          <a:p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розкривається</a:t>
            </a:r>
            <a:r>
              <a:rPr lang="ru-RU" dirty="0"/>
              <a:t> методика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по-</a:t>
            </a:r>
          </a:p>
          <a:p>
            <a:r>
              <a:rPr lang="ru-RU" dirty="0" err="1"/>
              <a:t>чинаючи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первісного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до </a:t>
            </a:r>
            <a:r>
              <a:rPr lang="ru-RU" dirty="0" err="1"/>
              <a:t>відображення</a:t>
            </a:r>
            <a:r>
              <a:rPr lang="ru-RU" dirty="0"/>
              <a:t> у </a:t>
            </a:r>
            <a:r>
              <a:rPr lang="ru-RU" dirty="0" err="1"/>
              <a:t>звітності</a:t>
            </a:r>
            <a:r>
              <a:rPr lang="ru-RU" dirty="0"/>
              <a:t>.</a:t>
            </a:r>
          </a:p>
        </p:txBody>
      </p:sp>
      <p:pic>
        <p:nvPicPr>
          <p:cNvPr id="4098" name="Picture 2" descr="C:\Users\Admin\Desktop\Oblikova-polit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143381"/>
            <a:ext cx="3516345" cy="2714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357298"/>
            <a:ext cx="8286808" cy="50783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відсутність</a:t>
            </a:r>
            <a:r>
              <a:rPr lang="ru-RU" dirty="0"/>
              <a:t> регламенту про </a:t>
            </a:r>
            <a:r>
              <a:rPr lang="ru-RU" dirty="0" err="1"/>
              <a:t>облікову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об'єднання</a:t>
            </a:r>
            <a:r>
              <a:rPr lang="ru-RU" dirty="0"/>
              <a:t> регламенту про </a:t>
            </a:r>
            <a:r>
              <a:rPr lang="ru-RU" dirty="0" err="1"/>
              <a:t>облікову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та </a:t>
            </a:r>
            <a:r>
              <a:rPr lang="ru-RU" dirty="0" err="1"/>
              <a:t>організацію</a:t>
            </a:r>
            <a:endParaRPr lang="ru-RU" dirty="0"/>
          </a:p>
          <a:p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(</a:t>
            </a:r>
            <a:r>
              <a:rPr lang="ru-RU" dirty="0" err="1"/>
              <a:t>розкриття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бухгалтерсько</a:t>
            </a:r>
            <a:r>
              <a:rPr lang="ru-RU" dirty="0"/>
              <a:t>-</a:t>
            </a:r>
          </a:p>
          <a:p>
            <a:r>
              <a:rPr lang="ru-RU" dirty="0"/>
              <a:t>го </a:t>
            </a:r>
            <a:r>
              <a:rPr lang="ru-RU" dirty="0" err="1"/>
              <a:t>обліку</a:t>
            </a:r>
            <a:r>
              <a:rPr lang="ru-RU" dirty="0"/>
              <a:t>,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,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endParaRPr lang="ru-RU" dirty="0"/>
          </a:p>
          <a:p>
            <a:r>
              <a:rPr lang="ru-RU" dirty="0" err="1"/>
              <a:t>облікової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порядку документообороту </a:t>
            </a:r>
            <a:r>
              <a:rPr lang="ru-RU" dirty="0" err="1"/>
              <a:t>тощо</a:t>
            </a:r>
            <a:r>
              <a:rPr lang="ru-RU" dirty="0"/>
              <a:t>);</a:t>
            </a:r>
          </a:p>
          <a:p>
            <a:r>
              <a:rPr lang="ru-RU" dirty="0"/>
              <a:t>3)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обов'язкових</a:t>
            </a:r>
            <a:r>
              <a:rPr lang="ru-RU" dirty="0"/>
              <a:t> </a:t>
            </a:r>
            <a:r>
              <a:rPr lang="ru-RU" dirty="0" err="1"/>
              <a:t>реквізитів</a:t>
            </a:r>
            <a:r>
              <a:rPr lang="ru-RU" dirty="0"/>
              <a:t>, </a:t>
            </a:r>
            <a:r>
              <a:rPr lang="ru-RU" dirty="0" err="1"/>
              <a:t>додатків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посилань</a:t>
            </a:r>
            <a:endParaRPr lang="ru-RU" dirty="0"/>
          </a:p>
          <a:p>
            <a:r>
              <a:rPr lang="ru-RU" dirty="0"/>
              <a:t>на них у </a:t>
            </a:r>
            <a:r>
              <a:rPr lang="ru-RU" dirty="0" err="1"/>
              <a:t>тексті</a:t>
            </a:r>
            <a:r>
              <a:rPr lang="ru-RU" dirty="0"/>
              <a:t> ;</a:t>
            </a:r>
          </a:p>
          <a:p>
            <a:r>
              <a:rPr lang="ru-RU" dirty="0"/>
              <a:t>4) </a:t>
            </a:r>
            <a:r>
              <a:rPr lang="ru-RU" dirty="0" err="1"/>
              <a:t>затвердження</a:t>
            </a:r>
            <a:r>
              <a:rPr lang="ru-RU" dirty="0"/>
              <a:t> регламенту про </a:t>
            </a:r>
            <a:r>
              <a:rPr lang="ru-RU" dirty="0" err="1"/>
              <a:t>облікову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</a:t>
            </a:r>
          </a:p>
          <a:p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року </a:t>
            </a:r>
            <a:r>
              <a:rPr lang="ru-RU" dirty="0" err="1"/>
              <a:t>або</a:t>
            </a:r>
            <a:r>
              <a:rPr lang="ru-RU" dirty="0"/>
              <a:t> на початку </a:t>
            </a:r>
            <a:r>
              <a:rPr lang="ru-RU" dirty="0" err="1"/>
              <a:t>звітного</a:t>
            </a:r>
            <a:r>
              <a:rPr lang="ru-RU" dirty="0"/>
              <a:t> року;</a:t>
            </a:r>
          </a:p>
          <a:p>
            <a:r>
              <a:rPr lang="ru-RU" dirty="0"/>
              <a:t>5) </a:t>
            </a:r>
            <a:r>
              <a:rPr lang="ru-RU" dirty="0" err="1"/>
              <a:t>слабка</a:t>
            </a:r>
            <a:r>
              <a:rPr lang="ru-RU" dirty="0"/>
              <a:t> </a:t>
            </a:r>
            <a:r>
              <a:rPr lang="ru-RU" dirty="0" err="1"/>
              <a:t>систематизація</a:t>
            </a:r>
            <a:r>
              <a:rPr lang="ru-RU" dirty="0"/>
              <a:t> та </a:t>
            </a:r>
            <a:r>
              <a:rPr lang="ru-RU" dirty="0" err="1"/>
              <a:t>непослідовність</a:t>
            </a:r>
            <a:r>
              <a:rPr lang="ru-RU" dirty="0"/>
              <a:t> </a:t>
            </a:r>
            <a:r>
              <a:rPr lang="ru-RU" dirty="0" err="1"/>
              <a:t>викладеного</a:t>
            </a:r>
            <a:r>
              <a:rPr lang="ru-RU" dirty="0"/>
              <a:t> </a:t>
            </a:r>
            <a:r>
              <a:rPr lang="ru-RU" dirty="0" err="1"/>
              <a:t>зміс</a:t>
            </a:r>
            <a:r>
              <a:rPr lang="ru-RU" dirty="0"/>
              <a:t>-</a:t>
            </a:r>
          </a:p>
          <a:p>
            <a:r>
              <a:rPr lang="ru-RU" dirty="0"/>
              <a:t>ту;</a:t>
            </a:r>
          </a:p>
          <a:p>
            <a:r>
              <a:rPr lang="ru-RU" dirty="0"/>
              <a:t>6)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зайвої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яка не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по-</a:t>
            </a:r>
          </a:p>
          <a:p>
            <a:r>
              <a:rPr lang="ru-RU" dirty="0" err="1"/>
              <a:t>літики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включення</a:t>
            </a:r>
            <a:r>
              <a:rPr lang="ru-RU" dirty="0"/>
              <a:t> </a:t>
            </a:r>
            <a:r>
              <a:rPr lang="ru-RU" dirty="0" err="1"/>
              <a:t>безальтернативних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, </a:t>
            </a:r>
            <a:r>
              <a:rPr lang="ru-RU" dirty="0" err="1"/>
              <a:t>обліку</a:t>
            </a:r>
            <a:r>
              <a:rPr lang="ru-RU" dirty="0"/>
              <a:t> та</a:t>
            </a:r>
          </a:p>
          <a:p>
            <a:r>
              <a:rPr lang="ru-RU" dirty="0"/>
              <a:t>процедур;</a:t>
            </a:r>
          </a:p>
          <a:p>
            <a:r>
              <a:rPr lang="ru-RU" dirty="0"/>
              <a:t>8) </a:t>
            </a:r>
            <a:r>
              <a:rPr lang="ru-RU" dirty="0" err="1"/>
              <a:t>неповне</a:t>
            </a:r>
            <a:r>
              <a:rPr lang="ru-RU" dirty="0"/>
              <a:t> </a:t>
            </a:r>
            <a:r>
              <a:rPr lang="ru-RU" dirty="0" err="1"/>
              <a:t>розкриття</a:t>
            </a:r>
            <a:r>
              <a:rPr lang="ru-RU" dirty="0"/>
              <a:t> </a:t>
            </a:r>
            <a:r>
              <a:rPr lang="ru-RU" dirty="0" err="1"/>
              <a:t>обраних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недоречність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по-</a:t>
            </a:r>
          </a:p>
          <a:p>
            <a:r>
              <a:rPr lang="ru-RU" dirty="0" err="1"/>
              <a:t>літики</a:t>
            </a:r>
            <a:r>
              <a:rPr lang="ru-RU" dirty="0"/>
              <a:t> для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державного сектору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Критична </a:t>
            </a: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регламентів</a:t>
            </a:r>
            <a:r>
              <a:rPr lang="ru-RU" dirty="0" smtClean="0"/>
              <a:t> про </a:t>
            </a:r>
            <a:r>
              <a:rPr lang="ru-RU" dirty="0" err="1" smtClean="0"/>
              <a:t>облікову</a:t>
            </a:r>
            <a:r>
              <a:rPr lang="ru-RU" dirty="0" smtClean="0"/>
              <a:t> </a:t>
            </a:r>
            <a:r>
              <a:rPr lang="ru-RU" dirty="0" err="1" smtClean="0"/>
              <a:t>політику</a:t>
            </a:r>
            <a:r>
              <a:rPr lang="ru-RU" dirty="0" smtClean="0"/>
              <a:t> </a:t>
            </a:r>
            <a:r>
              <a:rPr lang="ru-RU" dirty="0" err="1" smtClean="0"/>
              <a:t>вітчизня</a:t>
            </a:r>
            <a:r>
              <a:rPr lang="ru-RU" dirty="0" smtClean="0"/>
              <a:t>-</a:t>
            </a:r>
          </a:p>
          <a:p>
            <a:r>
              <a:rPr lang="ru-RU" dirty="0" smtClean="0"/>
              <a:t>ними </a:t>
            </a:r>
            <a:r>
              <a:rPr lang="ru-RU" dirty="0" err="1" smtClean="0"/>
              <a:t>науковцями</a:t>
            </a:r>
            <a:r>
              <a:rPr lang="ru-RU" dirty="0" smtClean="0"/>
              <a:t> </a:t>
            </a:r>
            <a:r>
              <a:rPr lang="ru-RU" dirty="0" err="1" smtClean="0"/>
              <a:t>засвідчує</a:t>
            </a:r>
            <a:r>
              <a:rPr lang="ru-RU" dirty="0" smtClean="0"/>
              <a:t> </a:t>
            </a:r>
            <a:r>
              <a:rPr lang="ru-RU" dirty="0" err="1" smtClean="0"/>
              <a:t>наявність</a:t>
            </a:r>
            <a:r>
              <a:rPr lang="ru-RU" dirty="0" smtClean="0"/>
              <a:t> таких </a:t>
            </a:r>
            <a:r>
              <a:rPr lang="ru-RU" dirty="0" err="1" smtClean="0"/>
              <a:t>типових</a:t>
            </a:r>
            <a:r>
              <a:rPr lang="ru-RU" dirty="0" smtClean="0"/>
              <a:t> </a:t>
            </a:r>
            <a:r>
              <a:rPr lang="ru-RU" dirty="0" err="1" smtClean="0"/>
              <a:t>помилок</a:t>
            </a:r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dirty="0" smtClean="0"/>
              <a:t>Висновок:</a:t>
            </a: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Оскільки</a:t>
            </a:r>
            <a:r>
              <a:rPr lang="uk-UA" baseline="0" dirty="0" smtClean="0"/>
              <a:t> це відносно молоде підприємство,яке засноване тільки</a:t>
            </a:r>
          </a:p>
          <a:p>
            <a:r>
              <a:rPr lang="uk-UA" baseline="0" dirty="0" smtClean="0"/>
              <a:t>ось 17.03.2011 р ,і в нього немає</a:t>
            </a:r>
          </a:p>
          <a:p>
            <a:r>
              <a:rPr lang="uk-UA" baseline="0" dirty="0" smtClean="0"/>
              <a:t>ніяких зауважень і помилок в обліковій політиці,ніяких пропозицій висунуто не буде,вся діяльність результативна і </a:t>
            </a:r>
            <a:r>
              <a:rPr lang="uk-UA" baseline="0" dirty="0" err="1" smtClean="0"/>
              <a:t>безпрогалин</a:t>
            </a:r>
            <a:r>
              <a:rPr lang="uk-UA" baseline="0" dirty="0" smtClean="0"/>
              <a:t>.</a:t>
            </a:r>
            <a:endParaRPr lang="ru-RU" dirty="0"/>
          </a:p>
        </p:txBody>
      </p:sp>
      <p:pic>
        <p:nvPicPr>
          <p:cNvPr id="5122" name="Picture 2" descr="C:\Users\Admin\Desktop\worldfood-img-new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57168"/>
            <a:ext cx="4286248" cy="35640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50006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dirty="0" smtClean="0"/>
              <a:t>Зараз приведу кілька фінансових результатів:</a:t>
            </a:r>
            <a:endParaRPr lang="ru-RU" b="1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5072074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Діаграма</a:t>
            </a:r>
            <a:r>
              <a:rPr lang="ru-RU" dirty="0"/>
              <a:t> 1. </a:t>
            </a:r>
            <a:r>
              <a:rPr lang="ru-RU" dirty="0" err="1"/>
              <a:t>Динаміка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«ТОВАРИСТВО З ОБМЕЖЕНОЮ ВIДПОВIДАЛЬНIСТЮ «ТОРГОВИЙ ДІМ »ДНІПРО-ТОРГ» у 2019-2020 </a:t>
            </a:r>
            <a:r>
              <a:rPr lang="ru-RU" dirty="0" err="1"/>
              <a:t>рр</a:t>
            </a:r>
            <a:r>
              <a:rPr lang="ru-RU" dirty="0"/>
              <a:t>., тис. </a:t>
            </a:r>
            <a:r>
              <a:rPr lang="ru-RU" dirty="0" err="1"/>
              <a:t>грн</a:t>
            </a:r>
            <a:r>
              <a:rPr lang="ru-RU" dirty="0"/>
              <a:t>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470931" y="41893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14414" y="371475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0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3071810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20000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2571744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40000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2000240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60000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1428736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80000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928670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100000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357166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120000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0"/>
            <a:ext cx="6172200" cy="2946884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Той факт, </a:t>
            </a:r>
            <a:r>
              <a:rPr lang="ru-RU" b="0" dirty="0" err="1" smtClean="0"/>
              <a:t>що</a:t>
            </a:r>
            <a:r>
              <a:rPr lang="ru-RU" b="0" dirty="0" smtClean="0"/>
              <a:t> </a:t>
            </a:r>
            <a:r>
              <a:rPr lang="ru-RU" b="0" dirty="0" err="1" smtClean="0"/>
              <a:t>активи</a:t>
            </a:r>
            <a:r>
              <a:rPr lang="ru-RU" b="0" dirty="0" smtClean="0"/>
              <a:t> </a:t>
            </a:r>
            <a:r>
              <a:rPr lang="ru-RU" b="0" dirty="0" err="1" smtClean="0"/>
              <a:t>зростають</a:t>
            </a:r>
            <a:r>
              <a:rPr lang="ru-RU" b="0" dirty="0" smtClean="0"/>
              <a:t> </a:t>
            </a:r>
            <a:r>
              <a:rPr lang="ru-RU" b="0" dirty="0" err="1" smtClean="0"/>
              <a:t>більш</a:t>
            </a:r>
            <a:r>
              <a:rPr lang="ru-RU" b="0" dirty="0" smtClean="0"/>
              <a:t> </a:t>
            </a:r>
            <a:r>
              <a:rPr lang="ru-RU" b="0" dirty="0" err="1" smtClean="0"/>
              <a:t>швидко</a:t>
            </a:r>
            <a:r>
              <a:rPr lang="ru-RU" b="0" dirty="0" smtClean="0"/>
              <a:t>, </a:t>
            </a:r>
            <a:r>
              <a:rPr lang="ru-RU" b="0" dirty="0" err="1" smtClean="0"/>
              <a:t>ніж</a:t>
            </a:r>
            <a:r>
              <a:rPr lang="ru-RU" b="0" dirty="0" smtClean="0"/>
              <a:t> </a:t>
            </a:r>
            <a:r>
              <a:rPr lang="ru-RU" b="0" dirty="0" err="1" smtClean="0"/>
              <a:t>дохід</a:t>
            </a:r>
            <a:r>
              <a:rPr lang="ru-RU" b="0" dirty="0" smtClean="0"/>
              <a:t> </a:t>
            </a:r>
            <a:r>
              <a:rPr lang="ru-RU" b="0" dirty="0" err="1" smtClean="0"/>
              <a:t>від</a:t>
            </a:r>
            <a:r>
              <a:rPr lang="ru-RU" b="0" dirty="0" smtClean="0"/>
              <a:t> продажу </a:t>
            </a:r>
            <a:r>
              <a:rPr lang="ru-RU" b="0" dirty="0" err="1" smtClean="0"/>
              <a:t>товарів</a:t>
            </a:r>
            <a:r>
              <a:rPr lang="ru-RU" b="0" dirty="0" smtClean="0"/>
              <a:t> </a:t>
            </a:r>
            <a:r>
              <a:rPr lang="ru-RU" b="0" dirty="0" err="1" smtClean="0"/>
              <a:t>і</a:t>
            </a:r>
            <a:r>
              <a:rPr lang="ru-RU" b="0" dirty="0" smtClean="0"/>
              <a:t> </a:t>
            </a:r>
            <a:r>
              <a:rPr lang="ru-RU" b="0" dirty="0" err="1" smtClean="0"/>
              <a:t>послуг</a:t>
            </a:r>
            <a:r>
              <a:rPr lang="ru-RU" b="0" dirty="0" smtClean="0"/>
              <a:t>, </a:t>
            </a:r>
            <a:r>
              <a:rPr lang="ru-RU" b="0" dirty="0" err="1" smtClean="0"/>
              <a:t>вказує</a:t>
            </a:r>
            <a:r>
              <a:rPr lang="ru-RU" b="0" dirty="0" smtClean="0"/>
              <a:t> на </a:t>
            </a:r>
            <a:r>
              <a:rPr lang="ru-RU" b="0" dirty="0" err="1" smtClean="0"/>
              <a:t>необхідність</a:t>
            </a:r>
            <a:r>
              <a:rPr lang="ru-RU" b="0" dirty="0" smtClean="0"/>
              <a:t> </a:t>
            </a:r>
            <a:r>
              <a:rPr lang="ru-RU" b="0" dirty="0" err="1" smtClean="0"/>
              <a:t>пошуку</a:t>
            </a:r>
            <a:r>
              <a:rPr lang="ru-RU" b="0" dirty="0" smtClean="0"/>
              <a:t> </a:t>
            </a:r>
            <a:r>
              <a:rPr lang="ru-RU" b="0" dirty="0" err="1" smtClean="0"/>
              <a:t>резервів</a:t>
            </a:r>
            <a:r>
              <a:rPr lang="ru-RU" b="0" dirty="0" smtClean="0"/>
              <a:t> </a:t>
            </a:r>
            <a:r>
              <a:rPr lang="ru-RU" b="0" dirty="0" err="1" smtClean="0"/>
              <a:t>оптимізації</a:t>
            </a:r>
            <a:r>
              <a:rPr lang="ru-RU" b="0" dirty="0" smtClean="0"/>
              <a:t> </a:t>
            </a:r>
            <a:r>
              <a:rPr lang="ru-RU" b="0" dirty="0" err="1" smtClean="0"/>
              <a:t>поточної</a:t>
            </a:r>
            <a:r>
              <a:rPr lang="ru-RU" b="0" dirty="0" smtClean="0"/>
              <a:t> </a:t>
            </a:r>
            <a:r>
              <a:rPr lang="ru-RU" b="0" dirty="0" err="1" smtClean="0"/>
              <a:t>структури</a:t>
            </a:r>
            <a:r>
              <a:rPr lang="ru-RU" b="0" dirty="0" smtClean="0"/>
              <a:t> </a:t>
            </a:r>
            <a:r>
              <a:rPr lang="ru-RU" b="0" dirty="0" err="1" smtClean="0"/>
              <a:t>активів</a:t>
            </a:r>
            <a:r>
              <a:rPr lang="ru-RU" b="0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1857388" cy="1231410"/>
          </a:xfrm>
        </p:spPr>
        <p:txBody>
          <a:bodyPr>
            <a:noAutofit/>
          </a:bodyPr>
          <a:lstStyle/>
          <a:p>
            <a:r>
              <a:rPr lang="ru-RU" sz="1600" b="0" dirty="0" err="1" smtClean="0"/>
              <a:t>Таблиця</a:t>
            </a:r>
            <a:r>
              <a:rPr lang="ru-RU" sz="1600" b="0" dirty="0" smtClean="0"/>
              <a:t> 1. </a:t>
            </a:r>
            <a:r>
              <a:rPr lang="ru-RU" sz="1600" b="0" dirty="0" err="1" smtClean="0"/>
              <a:t>Горизонтальний</a:t>
            </a:r>
            <a:r>
              <a:rPr lang="ru-RU" sz="1600" b="0" dirty="0" smtClean="0"/>
              <a:t> </a:t>
            </a:r>
            <a:r>
              <a:rPr lang="ru-RU" sz="1600" b="0" dirty="0" err="1" smtClean="0"/>
              <a:t>аналіз</a:t>
            </a:r>
            <a:r>
              <a:rPr lang="ru-RU" sz="1600" b="0" dirty="0" smtClean="0"/>
              <a:t> </a:t>
            </a:r>
            <a:r>
              <a:rPr lang="ru-RU" sz="1600" b="0" dirty="0" err="1" smtClean="0"/>
              <a:t>активів</a:t>
            </a:r>
            <a:r>
              <a:rPr lang="ru-RU" sz="1600" b="0" dirty="0" smtClean="0"/>
              <a:t> «ТОВАРИСТВО З ОБМЕЖЕНОЮ ВIДПОВIДАЛЬНIСТЮ «ТОРГОВИЙ ДІМ »ДНІПРО-ТОРГ» у 2019-2020 </a:t>
            </a:r>
            <a:r>
              <a:rPr lang="ru-RU" sz="1600" b="0" dirty="0" err="1" smtClean="0"/>
              <a:t>рр</a:t>
            </a:r>
            <a:r>
              <a:rPr lang="ru-RU" sz="1600" b="0" dirty="0" smtClean="0"/>
              <a:t>., тис</a:t>
            </a:r>
            <a:r>
              <a:rPr lang="ru-RU" b="0" dirty="0" smtClean="0"/>
              <a:t>. </a:t>
            </a:r>
            <a:r>
              <a:rPr lang="ru-RU" b="0" dirty="0" err="1" smtClean="0"/>
              <a:t>грн</a:t>
            </a:r>
            <a:r>
              <a:rPr lang="ru-RU" b="0" dirty="0" smtClean="0"/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3071810"/>
          <a:ext cx="692948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897"/>
                <a:gridCol w="1385897"/>
                <a:gridCol w="1385897"/>
                <a:gridCol w="1385897"/>
                <a:gridCol w="1385897"/>
              </a:tblGrid>
              <a:tr h="583410">
                <a:tc>
                  <a:txBody>
                    <a:bodyPr/>
                    <a:lstStyle/>
                    <a:p>
                      <a:r>
                        <a:rPr lang="uk-UA" dirty="0" smtClean="0"/>
                        <a:t>Показник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Абс.приріст</a:t>
                      </a:r>
                      <a:r>
                        <a:rPr lang="uk-UA" dirty="0" smtClean="0"/>
                        <a:t>,+/-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Відн.приріст</a:t>
                      </a:r>
                      <a:r>
                        <a:rPr lang="uk-UA" dirty="0" smtClean="0"/>
                        <a:t>,%</a:t>
                      </a:r>
                      <a:endParaRPr lang="ru-RU" dirty="0"/>
                    </a:p>
                  </a:txBody>
                  <a:tcPr/>
                </a:tc>
              </a:tr>
              <a:tr h="583410">
                <a:tc>
                  <a:txBody>
                    <a:bodyPr/>
                    <a:lstStyle/>
                    <a:p>
                      <a:r>
                        <a:rPr lang="uk-UA" dirty="0" smtClean="0"/>
                        <a:t>Необоротні активи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4177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6135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1958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46,88</a:t>
                      </a:r>
                      <a:endParaRPr lang="ru-RU" dirty="0"/>
                    </a:p>
                  </a:txBody>
                  <a:tcPr/>
                </a:tc>
              </a:tr>
              <a:tr h="333377">
                <a:tc>
                  <a:txBody>
                    <a:bodyPr/>
                    <a:lstStyle/>
                    <a:p>
                      <a:r>
                        <a:rPr lang="uk-UA" dirty="0" smtClean="0"/>
                        <a:t>Запаси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63301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76379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13078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20,66</a:t>
                      </a:r>
                      <a:endParaRPr lang="ru-RU" dirty="0"/>
                    </a:p>
                  </a:txBody>
                  <a:tcPr/>
                </a:tc>
              </a:tr>
              <a:tr h="1333509"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Деб.заборг.за</a:t>
                      </a:r>
                      <a:r>
                        <a:rPr lang="uk-UA" dirty="0" smtClean="0"/>
                        <a:t> товари,</a:t>
                      </a:r>
                      <a:r>
                        <a:rPr lang="uk-UA" dirty="0" err="1" smtClean="0"/>
                        <a:t>роюоти</a:t>
                      </a:r>
                      <a:r>
                        <a:rPr lang="uk-UA" dirty="0" smtClean="0"/>
                        <a:t>,послуги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19997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20298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301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1,51</a:t>
                      </a:r>
                      <a:endParaRPr lang="ru-RU" dirty="0"/>
                    </a:p>
                  </a:txBody>
                  <a:tcPr/>
                </a:tc>
              </a:tr>
              <a:tr h="333377">
                <a:tc>
                  <a:txBody>
                    <a:bodyPr/>
                    <a:lstStyle/>
                    <a:p>
                      <a:r>
                        <a:rPr lang="uk-UA" dirty="0" smtClean="0"/>
                        <a:t>Активи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95949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105558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9609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10,02</a:t>
                      </a:r>
                      <a:endParaRPr lang="ru-RU" dirty="0"/>
                    </a:p>
                  </a:txBody>
                  <a:tcPr/>
                </a:tc>
              </a:tr>
              <a:tr h="333377">
                <a:tc>
                  <a:txBody>
                    <a:bodyPr/>
                    <a:lstStyle/>
                    <a:p>
                      <a:r>
                        <a:rPr lang="uk-UA" dirty="0" smtClean="0"/>
                        <a:t>Оборотні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91772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99423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7651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8,34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357670"/>
            <a:ext cx="7072330" cy="2500330"/>
          </a:xfrm>
        </p:spPr>
        <p:txBody>
          <a:bodyPr>
            <a:normAutofit fontScale="90000"/>
          </a:bodyPr>
          <a:lstStyle/>
          <a:p>
            <a:r>
              <a:rPr lang="ru-RU" b="0" dirty="0" err="1" smtClean="0"/>
              <a:t>Діаграма</a:t>
            </a:r>
            <a:r>
              <a:rPr lang="ru-RU" b="0" dirty="0" smtClean="0"/>
              <a:t> 2. </a:t>
            </a:r>
            <a:r>
              <a:rPr lang="ru-RU" b="0" dirty="0" err="1" smtClean="0"/>
              <a:t>Динаміка</a:t>
            </a:r>
            <a:r>
              <a:rPr lang="ru-RU" b="0" dirty="0" smtClean="0"/>
              <a:t> </a:t>
            </a:r>
            <a:r>
              <a:rPr lang="ru-RU" b="0" dirty="0" err="1" smtClean="0"/>
              <a:t>джерел</a:t>
            </a:r>
            <a:r>
              <a:rPr lang="ru-RU" b="0" dirty="0" smtClean="0"/>
              <a:t> </a:t>
            </a:r>
            <a:r>
              <a:rPr lang="ru-RU" b="0" dirty="0" err="1" smtClean="0"/>
              <a:t>фінансування</a:t>
            </a:r>
            <a:r>
              <a:rPr lang="ru-RU" b="0" dirty="0" smtClean="0"/>
              <a:t> «ТОВАРИСТВО З ОБМЕЖЕНОЮ В</a:t>
            </a:r>
            <a:r>
              <a:rPr lang="en-US" b="0" dirty="0" smtClean="0"/>
              <a:t>I</a:t>
            </a:r>
            <a:r>
              <a:rPr lang="ru-RU" b="0" dirty="0" smtClean="0"/>
              <a:t>ДПОВ</a:t>
            </a:r>
            <a:r>
              <a:rPr lang="en-US" b="0" dirty="0" smtClean="0"/>
              <a:t>I</a:t>
            </a:r>
            <a:r>
              <a:rPr lang="ru-RU" b="0" dirty="0" smtClean="0"/>
              <a:t>ДАЛЬН</a:t>
            </a:r>
            <a:r>
              <a:rPr lang="en-US" b="0" dirty="0" smtClean="0"/>
              <a:t>I</a:t>
            </a:r>
            <a:r>
              <a:rPr lang="ru-RU" b="0" dirty="0" smtClean="0"/>
              <a:t>СТЮ «ТОРГОВИЙ ДІМ »ДНІПРО-ТОРГ» у 2019-2020 </a:t>
            </a:r>
            <a:r>
              <a:rPr lang="ru-RU" b="0" dirty="0" err="1" smtClean="0"/>
              <a:t>рр</a:t>
            </a:r>
            <a:r>
              <a:rPr lang="ru-RU" b="0" dirty="0" smtClean="0"/>
              <a:t>., тис. </a:t>
            </a:r>
            <a:r>
              <a:rPr lang="ru-RU" b="0" dirty="0" err="1" smtClean="0"/>
              <a:t>грн</a:t>
            </a:r>
            <a:r>
              <a:rPr lang="ru-RU" b="0" dirty="0" smtClean="0"/>
              <a:t>.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928794" y="214290"/>
          <a:ext cx="6096000" cy="4357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85918" y="385762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0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3214686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10000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264318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20000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2071678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30000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428736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40000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85723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50000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285728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60000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85852" y="0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70000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714488"/>
            <a:ext cx="7467600" cy="1143000"/>
          </a:xfrm>
        </p:spPr>
        <p:txBody>
          <a:bodyPr/>
          <a:lstStyle/>
          <a:p>
            <a:r>
              <a:rPr lang="uk-UA" b="1" i="1" dirty="0" smtClean="0"/>
              <a:t>ДЯКУЮ ЗА УВАГУ!</a:t>
            </a:r>
            <a:endParaRPr lang="ru-RU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1643074" cy="734372"/>
          </a:xfrm>
        </p:spPr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3108" y="928670"/>
            <a:ext cx="6172200" cy="3643338"/>
          </a:xfrm>
        </p:spPr>
        <p:txBody>
          <a:bodyPr>
            <a:noAutofit/>
          </a:bodyPr>
          <a:lstStyle/>
          <a:p>
            <a:r>
              <a:rPr lang="uk-UA" i="1" dirty="0" smtClean="0"/>
              <a:t>1.  Вступ</a:t>
            </a:r>
            <a:endParaRPr lang="ru-RU" dirty="0" smtClean="0"/>
          </a:p>
          <a:p>
            <a:r>
              <a:rPr lang="uk-UA" i="1" dirty="0" smtClean="0"/>
              <a:t>2</a:t>
            </a:r>
            <a:r>
              <a:rPr lang="uk-UA" i="1" dirty="0" smtClean="0"/>
              <a:t>. Чинники </a:t>
            </a:r>
            <a:r>
              <a:rPr lang="uk-UA" i="1" dirty="0" smtClean="0"/>
              <a:t>впливу на облікову політику в ТОВ «Торговий дім Дніпро-Торг»</a:t>
            </a:r>
            <a:endParaRPr lang="ru-RU" dirty="0" smtClean="0"/>
          </a:p>
          <a:p>
            <a:r>
              <a:rPr lang="uk-UA" i="1" dirty="0" smtClean="0"/>
              <a:t>3</a:t>
            </a:r>
            <a:r>
              <a:rPr lang="uk-UA" i="1" dirty="0" smtClean="0"/>
              <a:t>. Оцінка </a:t>
            </a:r>
            <a:r>
              <a:rPr lang="uk-UA" i="1" dirty="0" smtClean="0"/>
              <a:t>повноти та якості облікової політики в ТОВ «Торговий дім Дніпро-Торг»</a:t>
            </a:r>
            <a:endParaRPr lang="ru-RU" dirty="0" smtClean="0"/>
          </a:p>
          <a:p>
            <a:r>
              <a:rPr lang="uk-UA" i="1" dirty="0" smtClean="0"/>
              <a:t>Примітки </a:t>
            </a:r>
            <a:r>
              <a:rPr lang="uk-UA" i="1" dirty="0" smtClean="0"/>
              <a:t>фінансових звітів щодо облікової політики</a:t>
            </a:r>
            <a:endParaRPr lang="ru-RU" dirty="0" smtClean="0"/>
          </a:p>
          <a:p>
            <a:r>
              <a:rPr lang="uk-UA" i="1" dirty="0" smtClean="0"/>
              <a:t>Висновки	</a:t>
            </a:r>
            <a:endParaRPr lang="ru-RU" dirty="0" smtClean="0"/>
          </a:p>
          <a:p>
            <a:r>
              <a:rPr lang="uk-UA" i="1" dirty="0" smtClean="0"/>
              <a:t>Список використаної літератури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-214338"/>
            <a:ext cx="6172200" cy="40919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Облікова політика</a:t>
            </a:r>
            <a:r>
              <a:rPr lang="ru-RU" dirty="0" smtClean="0"/>
              <a:t> </a:t>
            </a:r>
            <a:r>
              <a:rPr lang="uk-UA" dirty="0" smtClean="0"/>
              <a:t>- </a:t>
            </a:r>
            <a:r>
              <a:rPr lang="uk-UA" i="1" dirty="0" smtClean="0"/>
              <a:t>сукупність принципів, методів і процедур, що використовуються підприємством для складання та подання</a:t>
            </a:r>
            <a:r>
              <a:rPr lang="ru-RU" i="1" dirty="0" smtClean="0"/>
              <a:t> </a:t>
            </a:r>
            <a:r>
              <a:rPr lang="uk-UA" i="1" dirty="0" smtClean="0"/>
              <a:t>фінансової звітності  згідно із статтею </a:t>
            </a:r>
            <a:r>
              <a:rPr lang="ru-RU" i="1" dirty="0" smtClean="0"/>
              <a:t>1 Закону </a:t>
            </a:r>
            <a:r>
              <a:rPr lang="ru-RU" i="1" dirty="0" err="1" smtClean="0"/>
              <a:t>України</a:t>
            </a:r>
            <a:r>
              <a:rPr lang="ru-RU" i="1" dirty="0" smtClean="0"/>
              <a:t> «Про </a:t>
            </a:r>
            <a:r>
              <a:rPr lang="ru-RU" i="1" dirty="0" err="1" smtClean="0"/>
              <a:t>бухгалтерський</a:t>
            </a:r>
            <a:r>
              <a:rPr lang="ru-RU" i="1" dirty="0" smtClean="0"/>
              <a:t> </a:t>
            </a:r>
            <a:r>
              <a:rPr lang="ru-RU" i="1" dirty="0" err="1" smtClean="0"/>
              <a:t>облік</a:t>
            </a:r>
            <a:r>
              <a:rPr lang="ru-RU" i="1" dirty="0" smtClean="0"/>
              <a:t> та </a:t>
            </a:r>
            <a:r>
              <a:rPr lang="ru-RU" i="1" dirty="0" err="1" smtClean="0"/>
              <a:t>фінансову</a:t>
            </a:r>
            <a:r>
              <a:rPr lang="ru-RU" i="1" dirty="0" smtClean="0"/>
              <a:t> </a:t>
            </a:r>
            <a:r>
              <a:rPr lang="ru-RU" i="1" dirty="0" err="1" smtClean="0"/>
              <a:t>звітність</a:t>
            </a:r>
            <a:r>
              <a:rPr lang="ru-RU" i="1" dirty="0" smtClean="0"/>
              <a:t> в </a:t>
            </a:r>
            <a:r>
              <a:rPr lang="ru-RU" i="1" dirty="0" err="1" smtClean="0"/>
              <a:t>Україні</a:t>
            </a:r>
            <a:r>
              <a:rPr lang="ru-RU" i="1" dirty="0" smtClean="0"/>
              <a:t>».</a:t>
            </a:r>
            <a:endParaRPr lang="ru-RU" dirty="0"/>
          </a:p>
        </p:txBody>
      </p:sp>
      <p:pic>
        <p:nvPicPr>
          <p:cNvPr id="1026" name="Picture 2" descr="C:\Users\Admin\Desktop\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0599" y="3929066"/>
            <a:ext cx="4393401" cy="2928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467600" cy="5500718"/>
          </a:xfrm>
        </p:spPr>
        <p:txBody>
          <a:bodyPr>
            <a:normAutofit fontScale="90000"/>
          </a:bodyPr>
          <a:lstStyle/>
          <a:p>
            <a:r>
              <a:rPr lang="ru-RU" b="1" u="sng" dirty="0" err="1" smtClean="0"/>
              <a:t>Об’єктами</a:t>
            </a:r>
            <a:r>
              <a:rPr lang="ru-RU" dirty="0" smtClean="0"/>
              <a:t> </a:t>
            </a:r>
            <a:r>
              <a:rPr lang="ru-RU" dirty="0" err="1" smtClean="0"/>
              <a:t>облікової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 </a:t>
            </a:r>
            <a:r>
              <a:rPr lang="ru-RU" dirty="0" err="1" smtClean="0"/>
              <a:t>вважають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організації</a:t>
            </a:r>
            <a:r>
              <a:rPr lang="ru-RU" dirty="0" smtClean="0"/>
              <a:t> та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обліку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альтернативні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варіанти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Принципи</a:t>
            </a:r>
            <a:r>
              <a:rPr lang="ru-RU" dirty="0" smtClean="0"/>
              <a:t>, правила, </a:t>
            </a:r>
            <a:r>
              <a:rPr lang="ru-RU" dirty="0" err="1" smtClean="0"/>
              <a:t>способи</a:t>
            </a:r>
            <a:r>
              <a:rPr lang="ru-RU" dirty="0" smtClean="0"/>
              <a:t>, </a:t>
            </a:r>
            <a:r>
              <a:rPr lang="ru-RU" dirty="0" err="1" smtClean="0"/>
              <a:t>методичні</a:t>
            </a:r>
            <a:r>
              <a:rPr lang="ru-RU" dirty="0" smtClean="0"/>
              <a:t> </a:t>
            </a:r>
            <a:r>
              <a:rPr lang="ru-RU" dirty="0" err="1" smtClean="0"/>
              <a:t>прийоми</a:t>
            </a:r>
            <a:r>
              <a:rPr lang="ru-RU" dirty="0" smtClean="0"/>
              <a:t> та</a:t>
            </a:r>
            <a:br>
              <a:rPr lang="ru-RU" dirty="0" smtClean="0"/>
            </a:br>
            <a:r>
              <a:rPr lang="ru-RU" dirty="0" err="1" smtClean="0"/>
              <a:t>процедури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вибирають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урахуванням</a:t>
            </a:r>
            <a:r>
              <a:rPr lang="ru-RU" dirty="0" smtClean="0"/>
              <a:t> </a:t>
            </a:r>
            <a:r>
              <a:rPr lang="ru-RU" dirty="0" err="1" smtClean="0"/>
              <a:t>особливостей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загальноприйнятих</a:t>
            </a:r>
            <a:r>
              <a:rPr lang="ru-RU" dirty="0" smtClean="0"/>
              <a:t>, </a:t>
            </a:r>
            <a:r>
              <a:rPr lang="ru-RU" dirty="0" err="1" smtClean="0"/>
              <a:t>відносять</a:t>
            </a:r>
            <a:r>
              <a:rPr lang="ru-RU" dirty="0" smtClean="0"/>
              <a:t> до</a:t>
            </a:r>
            <a:br>
              <a:rPr lang="ru-RU" dirty="0" smtClean="0"/>
            </a:br>
            <a:r>
              <a:rPr lang="ru-RU" dirty="0" err="1" smtClean="0"/>
              <a:t>елементів</a:t>
            </a:r>
            <a:r>
              <a:rPr lang="ru-RU" dirty="0" smtClean="0"/>
              <a:t> </a:t>
            </a:r>
            <a:r>
              <a:rPr lang="ru-RU" dirty="0" err="1" smtClean="0"/>
              <a:t>методології</a:t>
            </a:r>
            <a:r>
              <a:rPr lang="ru-RU" dirty="0" smtClean="0"/>
              <a:t> </a:t>
            </a:r>
            <a:r>
              <a:rPr lang="ru-RU" dirty="0" err="1" smtClean="0"/>
              <a:t>облікової</a:t>
            </a:r>
            <a:r>
              <a:rPr lang="ru-RU" dirty="0" smtClean="0"/>
              <a:t> </a:t>
            </a:r>
            <a:r>
              <a:rPr lang="ru-RU" dirty="0" err="1" smtClean="0"/>
              <a:t>політики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6172200" cy="8751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Складові облікової політики підприємства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142984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715140" y="3929066"/>
            <a:ext cx="2428860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/>
              <a:t>- план </a:t>
            </a:r>
            <a:r>
              <a:rPr lang="ru-RU" sz="1200" dirty="0" err="1"/>
              <a:t>рахунків</a:t>
            </a:r>
            <a:r>
              <a:rPr lang="ru-RU" sz="1200" dirty="0"/>
              <a:t> </a:t>
            </a:r>
            <a:r>
              <a:rPr lang="ru-RU" sz="1200" dirty="0" err="1"/>
              <a:t>обліку</a:t>
            </a:r>
            <a:r>
              <a:rPr lang="ru-RU" sz="1200" dirty="0"/>
              <a:t>, </a:t>
            </a:r>
            <a:r>
              <a:rPr lang="ru-RU" sz="1200" dirty="0" err="1"/>
              <a:t>форми</a:t>
            </a:r>
            <a:r>
              <a:rPr lang="ru-RU" sz="1200" dirty="0"/>
              <a:t> </a:t>
            </a:r>
            <a:r>
              <a:rPr lang="ru-RU" sz="1200" dirty="0" err="1"/>
              <a:t>обліку</a:t>
            </a:r>
            <a:r>
              <a:rPr lang="ru-RU" sz="1200" dirty="0"/>
              <a:t>;</a:t>
            </a:r>
          </a:p>
          <a:p>
            <a:r>
              <a:rPr lang="ru-RU" sz="1200" dirty="0"/>
              <a:t>- </a:t>
            </a:r>
            <a:r>
              <a:rPr lang="ru-RU" sz="1200" dirty="0" err="1"/>
              <a:t>послідовність</a:t>
            </a:r>
            <a:r>
              <a:rPr lang="ru-RU" sz="1200" dirty="0"/>
              <a:t> </a:t>
            </a:r>
            <a:r>
              <a:rPr lang="ru-RU" sz="1200" dirty="0" err="1"/>
              <a:t>проходження</a:t>
            </a:r>
            <a:r>
              <a:rPr lang="ru-RU" sz="1200" dirty="0"/>
              <a:t> </a:t>
            </a:r>
            <a:r>
              <a:rPr lang="ru-RU" sz="1200" dirty="0" err="1"/>
              <a:t>документів</a:t>
            </a:r>
            <a:r>
              <a:rPr lang="ru-RU" sz="1200" dirty="0"/>
              <a:t> та </a:t>
            </a:r>
            <a:r>
              <a:rPr lang="ru-RU" sz="1200" dirty="0" err="1"/>
              <a:t>їх</a:t>
            </a:r>
            <a:endParaRPr lang="ru-RU" sz="1200" dirty="0"/>
          </a:p>
          <a:p>
            <a:r>
              <a:rPr lang="ru-RU" sz="1200" dirty="0" err="1"/>
              <a:t>обробка</a:t>
            </a:r>
            <a:r>
              <a:rPr lang="ru-RU" sz="1200" dirty="0"/>
              <a:t>;</a:t>
            </a:r>
          </a:p>
          <a:p>
            <a:r>
              <a:rPr lang="ru-RU" sz="1200" dirty="0"/>
              <a:t>- </a:t>
            </a:r>
            <a:r>
              <a:rPr lang="ru-RU" sz="1200" dirty="0" err="1"/>
              <a:t>організація</a:t>
            </a:r>
            <a:r>
              <a:rPr lang="ru-RU" sz="1200" dirty="0"/>
              <a:t> </a:t>
            </a:r>
            <a:r>
              <a:rPr lang="ru-RU" sz="1200" dirty="0" err="1"/>
              <a:t>внутрішнього</a:t>
            </a:r>
            <a:r>
              <a:rPr lang="ru-RU" sz="1200" dirty="0"/>
              <a:t> контролю;</a:t>
            </a:r>
          </a:p>
          <a:p>
            <a:r>
              <a:rPr lang="ru-RU" sz="1200" dirty="0"/>
              <a:t>- </a:t>
            </a:r>
            <a:r>
              <a:rPr lang="ru-RU" sz="1200" dirty="0" err="1"/>
              <a:t>організація</a:t>
            </a:r>
            <a:r>
              <a:rPr lang="ru-RU" sz="1200" dirty="0"/>
              <a:t> </a:t>
            </a:r>
            <a:r>
              <a:rPr lang="ru-RU" sz="1200" dirty="0" err="1"/>
              <a:t>складання</a:t>
            </a:r>
            <a:r>
              <a:rPr lang="ru-RU" sz="1200" dirty="0"/>
              <a:t> </a:t>
            </a:r>
            <a:r>
              <a:rPr lang="ru-RU" sz="1200" dirty="0" err="1"/>
              <a:t>регістрів</a:t>
            </a:r>
            <a:r>
              <a:rPr lang="ru-RU" sz="1200" dirty="0"/>
              <a:t> </a:t>
            </a:r>
            <a:r>
              <a:rPr lang="ru-RU" sz="1200" dirty="0" err="1"/>
              <a:t>обліку</a:t>
            </a:r>
            <a:r>
              <a:rPr lang="ru-RU" sz="1200" dirty="0"/>
              <a:t> та</a:t>
            </a:r>
          </a:p>
          <a:p>
            <a:r>
              <a:rPr lang="ru-RU" sz="1200" dirty="0"/>
              <a:t>форм </a:t>
            </a:r>
            <a:r>
              <a:rPr lang="ru-RU" sz="1200" dirty="0" err="1"/>
              <a:t>звітності</a:t>
            </a:r>
            <a:r>
              <a:rPr lang="ru-RU" sz="1200" dirty="0"/>
              <a:t>;</a:t>
            </a:r>
          </a:p>
          <a:p>
            <a:r>
              <a:rPr lang="ru-RU" sz="1200" dirty="0"/>
              <a:t>- </a:t>
            </a:r>
            <a:r>
              <a:rPr lang="ru-RU" sz="1200" dirty="0" err="1"/>
              <a:t>проведення</a:t>
            </a:r>
            <a:r>
              <a:rPr lang="ru-RU" sz="1200" dirty="0"/>
              <a:t> </a:t>
            </a:r>
            <a:r>
              <a:rPr lang="ru-RU" sz="1200" dirty="0" err="1"/>
              <a:t>інвентаризації</a:t>
            </a:r>
            <a:r>
              <a:rPr lang="ru-RU" sz="1200" dirty="0"/>
              <a:t> майна та</a:t>
            </a:r>
          </a:p>
          <a:p>
            <a:r>
              <a:rPr lang="ru-RU" sz="1200" dirty="0" err="1"/>
              <a:t>зобов’язань</a:t>
            </a:r>
            <a:r>
              <a:rPr lang="ru-RU" sz="1200" dirty="0"/>
              <a:t>.</a:t>
            </a:r>
            <a:endParaRPr lang="ru-RU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543800" cy="141605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Підприємство ТОВ </a:t>
            </a:r>
            <a:r>
              <a:rPr lang="uk-UA" dirty="0" err="1" smtClean="0"/>
              <a:t>“Торгівельний</a:t>
            </a:r>
            <a:r>
              <a:rPr lang="uk-UA" dirty="0" smtClean="0"/>
              <a:t> дім Дніпро-Торг спеціалізується на оптовій торгівлі м*ясними продуктами.</a:t>
            </a:r>
            <a:endParaRPr lang="ru-RU" dirty="0"/>
          </a:p>
        </p:txBody>
      </p:sp>
      <p:pic>
        <p:nvPicPr>
          <p:cNvPr id="2050" name="Picture 2" descr="C:\Users\Admin\Desktop\2204v75ced8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643050"/>
            <a:ext cx="5143536" cy="2886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2428868"/>
            <a:ext cx="687239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ТОВ </a:t>
            </a:r>
            <a:r>
              <a:rPr lang="uk-UA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“Торгівельний</a:t>
            </a:r>
            <a:r>
              <a:rPr lang="uk-UA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дім </a:t>
            </a:r>
            <a:r>
              <a:rPr lang="uk-UA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Дніпро-Торг”</a:t>
            </a:r>
            <a:r>
              <a:rPr lang="uk-UA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також реалізує: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928670"/>
            <a:ext cx="200026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Хлібобулочну продукцію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500042"/>
            <a:ext cx="83548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dirty="0" smtClean="0"/>
              <a:t>Напої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714356"/>
            <a:ext cx="142876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Шоколадні вироби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3929066"/>
            <a:ext cx="2500314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В оренду власне</a:t>
            </a:r>
            <a:r>
              <a:rPr lang="uk-UA" baseline="0" dirty="0" smtClean="0"/>
              <a:t> та орендоване майно здає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5143512"/>
            <a:ext cx="321469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ресторанів</a:t>
            </a:r>
            <a:r>
              <a:rPr lang="ru-RU" dirty="0"/>
              <a:t>,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мобільного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3643314"/>
            <a:ext cx="2801371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Торгівля фруктами і овочами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3108" y="3214686"/>
            <a:ext cx="207170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Складське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 rot="20835756">
            <a:off x="2500298" y="1643050"/>
            <a:ext cx="484632" cy="7143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428992" y="928670"/>
            <a:ext cx="484632" cy="128588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548199">
            <a:off x="5214942" y="1428736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498445">
            <a:off x="3071802" y="2786058"/>
            <a:ext cx="357190" cy="42862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928662" y="2857496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214810" y="2857496"/>
            <a:ext cx="714380" cy="221457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6572264" y="2857496"/>
            <a:ext cx="428628" cy="90697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-214338"/>
            <a:ext cx="6172200" cy="1714512"/>
          </a:xfrm>
        </p:spPr>
        <p:txBody>
          <a:bodyPr/>
          <a:lstStyle/>
          <a:p>
            <a:r>
              <a:rPr lang="uk-UA" i="1" dirty="0" smtClean="0"/>
              <a:t>Чинники впливу на облікову політику в ТОВ «Торговий дім Дніпро-Торг»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1571612"/>
            <a:ext cx="40719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В </a:t>
            </a:r>
            <a:r>
              <a:rPr lang="ru-RU" i="1" dirty="0" err="1"/>
              <a:t>процесі</a:t>
            </a:r>
            <a:r>
              <a:rPr lang="ru-RU" i="1" dirty="0"/>
              <a:t> </a:t>
            </a:r>
            <a:r>
              <a:rPr lang="ru-RU" i="1" dirty="0" err="1"/>
              <a:t>формування</a:t>
            </a:r>
            <a:r>
              <a:rPr lang="ru-RU" i="1" dirty="0"/>
              <a:t> </a:t>
            </a:r>
            <a:r>
              <a:rPr lang="ru-RU" i="1" dirty="0" err="1"/>
              <a:t>облікової</a:t>
            </a:r>
            <a:r>
              <a:rPr lang="ru-RU" i="1" dirty="0"/>
              <a:t> </a:t>
            </a:r>
            <a:r>
              <a:rPr lang="ru-RU" i="1" dirty="0" err="1"/>
              <a:t>політики</a:t>
            </a:r>
            <a:r>
              <a:rPr lang="ru-RU" i="1" dirty="0"/>
              <a:t> одним </a:t>
            </a:r>
            <a:r>
              <a:rPr lang="ru-RU" i="1" dirty="0" err="1"/>
              <a:t>із</a:t>
            </a:r>
            <a:r>
              <a:rPr lang="ru-RU" i="1" dirty="0"/>
              <a:t> </a:t>
            </a:r>
            <a:r>
              <a:rPr lang="ru-RU" i="1" dirty="0" err="1"/>
              <a:t>завдань</a:t>
            </a:r>
            <a:endParaRPr lang="ru-RU" i="1" dirty="0"/>
          </a:p>
          <a:p>
            <a:r>
              <a:rPr lang="ru-RU" i="1" dirty="0" err="1"/>
              <a:t>є</a:t>
            </a:r>
            <a:r>
              <a:rPr lang="ru-RU" i="1" dirty="0"/>
              <a:t> </a:t>
            </a:r>
            <a:r>
              <a:rPr lang="ru-RU" i="1" dirty="0" err="1"/>
              <a:t>виокремлення</a:t>
            </a:r>
            <a:r>
              <a:rPr lang="ru-RU" i="1" dirty="0"/>
              <a:t> </a:t>
            </a:r>
            <a:r>
              <a:rPr lang="ru-RU" i="1" dirty="0" err="1"/>
              <a:t>факторів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впливають</a:t>
            </a:r>
            <a:r>
              <a:rPr lang="ru-RU" i="1" dirty="0"/>
              <a:t> на систему </a:t>
            </a:r>
            <a:r>
              <a:rPr lang="ru-RU" i="1" dirty="0" err="1"/>
              <a:t>управління</a:t>
            </a:r>
            <a:endParaRPr lang="ru-RU" i="1" dirty="0"/>
          </a:p>
          <a:p>
            <a:r>
              <a:rPr lang="ru-RU" i="1" dirty="0" err="1"/>
              <a:t>підприємством</a:t>
            </a:r>
            <a:r>
              <a:rPr lang="ru-RU" i="1" dirty="0"/>
              <a:t>. </a:t>
            </a:r>
            <a:endParaRPr lang="ru-RU" i="1" dirty="0" smtClean="0"/>
          </a:p>
          <a:p>
            <a:r>
              <a:rPr lang="ru-RU" i="1" dirty="0" err="1" smtClean="0"/>
              <a:t>Класифікація</a:t>
            </a:r>
            <a:r>
              <a:rPr lang="ru-RU" i="1" dirty="0" smtClean="0"/>
              <a:t> </a:t>
            </a:r>
            <a:r>
              <a:rPr lang="ru-RU" i="1" dirty="0" err="1"/>
              <a:t>виділених</a:t>
            </a:r>
            <a:r>
              <a:rPr lang="ru-RU" i="1" dirty="0"/>
              <a:t> </a:t>
            </a:r>
            <a:r>
              <a:rPr lang="ru-RU" i="1" dirty="0" err="1"/>
              <a:t>факторів</a:t>
            </a:r>
            <a:r>
              <a:rPr lang="ru-RU" i="1" dirty="0"/>
              <a:t> дозволить</a:t>
            </a:r>
          </a:p>
          <a:p>
            <a:r>
              <a:rPr lang="ru-RU" i="1" dirty="0" err="1"/>
              <a:t>визначити</a:t>
            </a:r>
            <a:r>
              <a:rPr lang="ru-RU" i="1" dirty="0"/>
              <a:t> методику </a:t>
            </a:r>
            <a:r>
              <a:rPr lang="ru-RU" i="1" dirty="0" err="1"/>
              <a:t>формування</a:t>
            </a:r>
            <a:r>
              <a:rPr lang="ru-RU" i="1" dirty="0"/>
              <a:t> </a:t>
            </a:r>
            <a:r>
              <a:rPr lang="ru-RU" i="1" dirty="0" err="1"/>
              <a:t>облікової</a:t>
            </a:r>
            <a:r>
              <a:rPr lang="ru-RU" i="1" dirty="0"/>
              <a:t> </a:t>
            </a:r>
            <a:r>
              <a:rPr lang="ru-RU" i="1" dirty="0" err="1"/>
              <a:t>політики</a:t>
            </a:r>
            <a:r>
              <a:rPr lang="ru-RU" i="1" dirty="0"/>
              <a:t>.</a:t>
            </a:r>
          </a:p>
        </p:txBody>
      </p:sp>
      <p:pic>
        <p:nvPicPr>
          <p:cNvPr id="3074" name="Picture 2" descr="C:\Users\Admin\Desktop\нажим-руки-домино-готовый-к-172033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14818"/>
            <a:ext cx="2933712" cy="1965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43108" y="571480"/>
            <a:ext cx="4572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b="1" i="1" dirty="0"/>
              <a:t>Ф</a:t>
            </a:r>
            <a:r>
              <a:rPr lang="en-US" sz="2400" b="1" i="1" dirty="0"/>
              <a:t>a</a:t>
            </a:r>
            <a:r>
              <a:rPr lang="ru-RU" sz="2400" b="1" i="1" dirty="0"/>
              <a:t>кт</a:t>
            </a:r>
            <a:r>
              <a:rPr lang="en-US" sz="2400" b="1" i="1" dirty="0"/>
              <a:t>op</a:t>
            </a:r>
            <a:r>
              <a:rPr lang="ru-RU" sz="2400" b="1" i="1" dirty="0"/>
              <a:t>и, </a:t>
            </a:r>
            <a:r>
              <a:rPr lang="ru-RU" sz="2400" b="1" i="1" dirty="0" err="1"/>
              <a:t>щ</a:t>
            </a:r>
            <a:r>
              <a:rPr lang="en-US" sz="2400" b="1" i="1" dirty="0"/>
              <a:t>o </a:t>
            </a:r>
            <a:r>
              <a:rPr lang="ru-RU" sz="2400" b="1" i="1" dirty="0" err="1"/>
              <a:t>вплив</a:t>
            </a:r>
            <a:r>
              <a:rPr lang="en-US" sz="2400" b="1" i="1" dirty="0"/>
              <a:t>a</a:t>
            </a:r>
            <a:r>
              <a:rPr lang="ru-RU" sz="2400" b="1" i="1" dirty="0" err="1"/>
              <a:t>ють</a:t>
            </a:r>
            <a:endParaRPr lang="ru-RU" sz="2400" b="1" i="1" dirty="0"/>
          </a:p>
          <a:p>
            <a:r>
              <a:rPr lang="ru-RU" sz="2400" b="1" i="1" dirty="0" err="1"/>
              <a:t>н</a:t>
            </a:r>
            <a:r>
              <a:rPr lang="en-US" sz="2400" b="1" i="1" dirty="0"/>
              <a:t>a </a:t>
            </a:r>
            <a:r>
              <a:rPr lang="ru-RU" sz="2400" b="1" i="1" dirty="0" err="1"/>
              <a:t>ф</a:t>
            </a:r>
            <a:r>
              <a:rPr lang="en-US" sz="2400" b="1" i="1" dirty="0"/>
              <a:t>op</a:t>
            </a:r>
            <a:r>
              <a:rPr lang="ru-RU" sz="2400" b="1" i="1" dirty="0" err="1"/>
              <a:t>мув</a:t>
            </a:r>
            <a:r>
              <a:rPr lang="en-US" sz="2400" b="1" i="1" dirty="0"/>
              <a:t>a</a:t>
            </a:r>
            <a:r>
              <a:rPr lang="ru-RU" sz="2400" b="1" i="1" dirty="0" err="1"/>
              <a:t>ння</a:t>
            </a:r>
            <a:r>
              <a:rPr lang="ru-RU" sz="2400" b="1" i="1" dirty="0"/>
              <a:t> </a:t>
            </a:r>
            <a:r>
              <a:rPr lang="en-US" sz="2400" b="1" i="1" dirty="0"/>
              <a:t>o</a:t>
            </a:r>
            <a:r>
              <a:rPr lang="ru-RU" sz="2400" b="1" i="1" dirty="0" err="1"/>
              <a:t>бл</a:t>
            </a:r>
            <a:r>
              <a:rPr lang="en-US" sz="2400" b="1" i="1" dirty="0" err="1"/>
              <a:t>i</a:t>
            </a:r>
            <a:r>
              <a:rPr lang="ru-RU" sz="2400" b="1" i="1" dirty="0"/>
              <a:t>к</a:t>
            </a:r>
            <a:r>
              <a:rPr lang="en-US" sz="2400" b="1" i="1" dirty="0"/>
              <a:t>o</a:t>
            </a:r>
            <a:r>
              <a:rPr lang="ru-RU" sz="2400" b="1" i="1" dirty="0"/>
              <a:t>в</a:t>
            </a:r>
            <a:r>
              <a:rPr lang="en-US" sz="2400" b="1" i="1" dirty="0"/>
              <a:t>o</a:t>
            </a:r>
            <a:r>
              <a:rPr lang="ru-RU" sz="2400" b="1" i="1" dirty="0" err="1"/>
              <a:t>ї</a:t>
            </a:r>
            <a:endParaRPr lang="ru-RU" sz="2400" b="1" i="1" dirty="0"/>
          </a:p>
          <a:p>
            <a:r>
              <a:rPr lang="ru-RU" sz="2400" b="1" i="1" dirty="0" err="1"/>
              <a:t>п</a:t>
            </a:r>
            <a:r>
              <a:rPr lang="en-US" sz="2400" b="1" i="1" dirty="0"/>
              <a:t>o</a:t>
            </a:r>
            <a:r>
              <a:rPr lang="ru-RU" sz="2400" b="1" i="1" dirty="0"/>
              <a:t>л</a:t>
            </a:r>
            <a:r>
              <a:rPr lang="en-US" sz="2400" b="1" i="1" dirty="0" err="1"/>
              <a:t>i</a:t>
            </a:r>
            <a:r>
              <a:rPr lang="ru-RU" sz="2400" b="1" i="1" dirty="0"/>
              <a:t>тики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00892" y="2285992"/>
            <a:ext cx="214310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Галузь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вид </a:t>
            </a:r>
            <a:r>
              <a:rPr lang="ru-RU" dirty="0" err="1"/>
              <a:t>діяльності</a:t>
            </a:r>
            <a:endParaRPr lang="ru-RU" dirty="0"/>
          </a:p>
          <a:p>
            <a:r>
              <a:rPr lang="ru-RU" dirty="0" err="1"/>
              <a:t>підприємства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4214818"/>
            <a:ext cx="228603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Політичні</a:t>
            </a:r>
            <a:r>
              <a:rPr lang="ru-RU" dirty="0"/>
              <a:t>, </a:t>
            </a:r>
            <a:r>
              <a:rPr lang="ru-RU" dirty="0" err="1"/>
              <a:t>соціально-економічні</a:t>
            </a:r>
            <a:endParaRPr lang="ru-RU" dirty="0"/>
          </a:p>
          <a:p>
            <a:r>
              <a:rPr lang="ru-RU" dirty="0" err="1"/>
              <a:t>умови</a:t>
            </a:r>
            <a:r>
              <a:rPr lang="ru-RU" dirty="0"/>
              <a:t> та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5715016"/>
            <a:ext cx="292894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інформаційного</a:t>
            </a:r>
            <a:endParaRPr lang="ru-RU" dirty="0"/>
          </a:p>
          <a:p>
            <a:r>
              <a:rPr lang="ru-RU" dirty="0" err="1"/>
              <a:t>забезпечення</a:t>
            </a:r>
            <a:endParaRPr lang="ru-RU" dirty="0"/>
          </a:p>
          <a:p>
            <a:r>
              <a:rPr lang="ru-RU" dirty="0" err="1"/>
              <a:t>підприємства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4143380"/>
            <a:ext cx="250029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Глобалізаційні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рівень</a:t>
            </a:r>
            <a:endParaRPr lang="ru-RU" dirty="0"/>
          </a:p>
          <a:p>
            <a:r>
              <a:rPr lang="ru-RU" dirty="0" err="1"/>
              <a:t>інфляції</a:t>
            </a:r>
            <a:r>
              <a:rPr lang="ru-RU" dirty="0"/>
              <a:t>,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785926"/>
            <a:ext cx="292894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Форма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організаційно-правова</a:t>
            </a:r>
            <a:endParaRPr lang="ru-RU" dirty="0"/>
          </a:p>
          <a:p>
            <a:r>
              <a:rPr lang="ru-RU" dirty="0"/>
              <a:t>форма </a:t>
            </a:r>
            <a:r>
              <a:rPr lang="ru-RU" dirty="0" err="1"/>
              <a:t>підприємства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357562"/>
            <a:ext cx="228598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4349" y="4357694"/>
            <a:ext cx="192882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оподаткування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5786454"/>
            <a:ext cx="264319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</a:t>
            </a:r>
            <a:r>
              <a:rPr lang="ru-RU" dirty="0" err="1"/>
              <a:t>бухгалтерських</a:t>
            </a:r>
            <a:r>
              <a:rPr lang="ru-RU" dirty="0"/>
              <a:t> </a:t>
            </a:r>
            <a:r>
              <a:rPr lang="ru-RU" dirty="0" err="1"/>
              <a:t>кадрів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43174" y="4286256"/>
            <a:ext cx="164307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323</TotalTime>
  <Words>777</Words>
  <Application>Microsoft Office PowerPoint</Application>
  <PresentationFormat>Экран (4:3)</PresentationFormat>
  <Paragraphs>178</Paragraphs>
  <Slides>16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Презентація з облікової політики на підприємстві ТОВ “Торгівельний  дім Дніпро-Торг”</vt:lpstr>
      <vt:lpstr>ЗМІСТ</vt:lpstr>
      <vt:lpstr>Облікова політика - сукупність принципів, методів і процедур, що використовуються підприємством для складання та подання фінансової звітності  згідно із статтею 1 Закону України «Про бухгалтерський облік та фінансову звітність в Україні».</vt:lpstr>
      <vt:lpstr>Об’єктами облікової політики вважають процеси з організації та ведення обліку щодо яких є альтернативні варіанти. Принципи, правила, способи, методичні прийоми та процедури, які вибирають з урахуванням особливостей діяльності підприємства із загальноприйнятих, відносять до елементів методології облікової політики.</vt:lpstr>
      <vt:lpstr>Складові облікової політики підприємства</vt:lpstr>
      <vt:lpstr>Підприємство ТОВ “Торгівельний дім Дніпро-Торг спеціалізується на оптовій торгівлі м*ясними продуктами.</vt:lpstr>
      <vt:lpstr>Слайд 7</vt:lpstr>
      <vt:lpstr>Чинники впливу на облікову політику в ТОВ «Торговий дім Дніпро-Торг»</vt:lpstr>
      <vt:lpstr>Слайд 9</vt:lpstr>
      <vt:lpstr>Слайд 10</vt:lpstr>
      <vt:lpstr>Слайд 11</vt:lpstr>
      <vt:lpstr>Слайд 12</vt:lpstr>
      <vt:lpstr>Слайд 13</vt:lpstr>
      <vt:lpstr>Той факт, що активи зростають більш швидко, ніж дохід від продажу товарів і послуг, вказує на необхідність пошуку резервів оптимізації поточної структури активів.</vt:lpstr>
      <vt:lpstr>Діаграма 2. Динаміка джерел фінансування «ТОВАРИСТВО З ОБМЕЖЕНОЮ ВIДПОВIДАЛЬНIСТЮ «ТОРГОВИЙ ДІМ »ДНІПРО-ТОРГ» у 2019-2020 рр., тис. грн.</vt:lpstr>
      <vt:lpstr>ДЯКУЮ ЗА УВАГУ!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33</cp:revision>
  <dcterms:created xsi:type="dcterms:W3CDTF">2022-11-18T14:51:33Z</dcterms:created>
  <dcterms:modified xsi:type="dcterms:W3CDTF">2022-11-18T20:14:47Z</dcterms:modified>
</cp:coreProperties>
</file>