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700" autoAdjust="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4F988F-FF1A-4D7D-918D-51D805D9AE7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5D9DBC-9605-4BA3-ABD7-EDF6F6493B8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Ватикан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Правосуб’єктність міста-держави.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26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Висновок</a:t>
            </a:r>
            <a:r>
              <a:rPr lang="ru-RU" dirty="0" smtClean="0"/>
              <a:t>:  </a:t>
            </a:r>
          </a:p>
          <a:p>
            <a:r>
              <a:rPr lang="ru-RU" dirty="0" err="1" smtClean="0"/>
              <a:t>Отже</a:t>
            </a:r>
            <a:r>
              <a:rPr lang="ru-RU" dirty="0" smtClean="0"/>
              <a:t>, Ватикан - </a:t>
            </a:r>
            <a:r>
              <a:rPr lang="ru-RU" dirty="0" err="1" smtClean="0"/>
              <a:t>державоподібне</a:t>
            </a:r>
            <a:r>
              <a:rPr lang="ru-RU" dirty="0" smtClean="0"/>
              <a:t> </a:t>
            </a:r>
            <a:r>
              <a:rPr lang="ru-RU" dirty="0" err="1" smtClean="0"/>
              <a:t>утворення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за мету </a:t>
            </a:r>
            <a:r>
              <a:rPr lang="ru-RU" dirty="0" err="1" smtClean="0"/>
              <a:t>поширення</a:t>
            </a:r>
            <a:r>
              <a:rPr lang="ru-RU" dirty="0"/>
              <a:t> </a:t>
            </a:r>
            <a:r>
              <a:rPr lang="ru-RU" dirty="0" err="1" smtClean="0"/>
              <a:t>католицтва</a:t>
            </a:r>
            <a:r>
              <a:rPr lang="ru-RU" dirty="0" smtClean="0"/>
              <a:t> та </a:t>
            </a:r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 err="1" smtClean="0"/>
              <a:t>інтересів</a:t>
            </a:r>
            <a:r>
              <a:rPr lang="ru-RU" dirty="0" smtClean="0"/>
              <a:t> церкви.</a:t>
            </a:r>
          </a:p>
          <a:p>
            <a:r>
              <a:rPr lang="ru-RU" dirty="0" err="1" smtClean="0"/>
              <a:t>Міжнародна</a:t>
            </a:r>
            <a:r>
              <a:rPr lang="ru-RU" dirty="0" smtClean="0"/>
              <a:t> </a:t>
            </a:r>
            <a:r>
              <a:rPr lang="ru-RU" dirty="0" err="1" smtClean="0"/>
              <a:t>правосуб’єктність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утворення</a:t>
            </a:r>
            <a:r>
              <a:rPr lang="ru-RU" dirty="0" smtClean="0"/>
              <a:t> є </a:t>
            </a:r>
            <a:r>
              <a:rPr lang="ru-RU" dirty="0" err="1" smtClean="0"/>
              <a:t>обмеженою</a:t>
            </a:r>
            <a:r>
              <a:rPr lang="ru-RU" dirty="0" smtClean="0"/>
              <a:t> і не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змішуватися</a:t>
            </a:r>
            <a:r>
              <a:rPr lang="ru-RU" dirty="0" smtClean="0"/>
              <a:t> з </a:t>
            </a:r>
            <a:r>
              <a:rPr lang="ru-RU" dirty="0" err="1" smtClean="0"/>
              <a:t>універсальною</a:t>
            </a:r>
            <a:r>
              <a:rPr lang="ru-RU" dirty="0" smtClean="0"/>
              <a:t> </a:t>
            </a:r>
            <a:r>
              <a:rPr lang="ru-RU" dirty="0" err="1" smtClean="0"/>
              <a:t>правосуб’єктністю</a:t>
            </a:r>
            <a:r>
              <a:rPr lang="ru-RU" dirty="0" smtClean="0"/>
              <a:t> держав.</a:t>
            </a:r>
          </a:p>
          <a:p>
            <a:r>
              <a:rPr lang="ru-RU" dirty="0" err="1" smtClean="0"/>
              <a:t>Україна</a:t>
            </a:r>
            <a:r>
              <a:rPr lang="ru-RU" dirty="0" smtClean="0"/>
              <a:t> </a:t>
            </a:r>
            <a:r>
              <a:rPr lang="ru-RU" dirty="0" err="1" smtClean="0"/>
              <a:t>офіційно</a:t>
            </a:r>
            <a:r>
              <a:rPr lang="ru-RU" dirty="0" smtClean="0"/>
              <a:t> </a:t>
            </a:r>
            <a:r>
              <a:rPr lang="ru-RU" dirty="0" err="1" smtClean="0"/>
              <a:t>визнала</a:t>
            </a:r>
            <a:r>
              <a:rPr lang="ru-RU" dirty="0" smtClean="0"/>
              <a:t> Ватикан, </a:t>
            </a:r>
            <a:r>
              <a:rPr lang="ru-RU" dirty="0" err="1" smtClean="0"/>
              <a:t>уклавши</a:t>
            </a:r>
            <a:r>
              <a:rPr lang="ru-RU" dirty="0" smtClean="0"/>
              <a:t> в 1992 </a:t>
            </a:r>
            <a:r>
              <a:rPr lang="ru-RU" dirty="0" err="1" smtClean="0"/>
              <a:t>році</a:t>
            </a:r>
            <a:r>
              <a:rPr lang="ru-RU" dirty="0" smtClean="0"/>
              <a:t> Угоду про </a:t>
            </a:r>
            <a:r>
              <a:rPr lang="ru-RU" dirty="0" err="1" smtClean="0"/>
              <a:t>встановлення</a:t>
            </a:r>
            <a:r>
              <a:rPr lang="ru-RU" dirty="0" smtClean="0"/>
              <a:t> </a:t>
            </a:r>
            <a:r>
              <a:rPr lang="ru-RU" dirty="0" err="1" smtClean="0"/>
              <a:t>дипломатичних</a:t>
            </a:r>
            <a:r>
              <a:rPr lang="ru-RU" dirty="0" smtClean="0"/>
              <a:t> </a:t>
            </a:r>
            <a:r>
              <a:rPr lang="ru-RU" dirty="0" err="1" smtClean="0"/>
              <a:t>відносин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Україною</a:t>
            </a:r>
            <a:r>
              <a:rPr lang="ru-RU" dirty="0" smtClean="0"/>
              <a:t> і державою-</a:t>
            </a:r>
            <a:r>
              <a:rPr lang="ru-RU" dirty="0" err="1" smtClean="0"/>
              <a:t>містом</a:t>
            </a:r>
            <a:r>
              <a:rPr lang="ru-RU" dirty="0" smtClean="0"/>
              <a:t> Ватикан.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96952"/>
            <a:ext cx="72008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708920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Дякую</a:t>
            </a:r>
            <a:r>
              <a:rPr lang="ru-RU" sz="2800" b="1" i="1" dirty="0" smtClean="0"/>
              <a:t> за </a:t>
            </a:r>
            <a:r>
              <a:rPr lang="ru-RU" sz="2800" b="1" i="1" dirty="0" err="1" smtClean="0"/>
              <a:t>увагу</a:t>
            </a:r>
            <a:r>
              <a:rPr lang="ru-RU" sz="2800" b="1" i="1" dirty="0" smtClean="0"/>
              <a:t>!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405398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8836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Ватикан – центр </a:t>
            </a:r>
            <a:r>
              <a:rPr lang="ru-RU" dirty="0" err="1" smtClean="0"/>
              <a:t>римсько-католицько</a:t>
            </a:r>
            <a:r>
              <a:rPr lang="uk-UA" dirty="0" smtClean="0"/>
              <a:t>ї церкви, абсолютна теократична монархія. За своєю територією Ватикан є найменшим державним утворенням. Локалізований у західній частині Римі. Розташований на пагорбі </a:t>
            </a:r>
            <a:r>
              <a:rPr lang="uk-UA" dirty="0" err="1" smtClean="0"/>
              <a:t>Монте-Ватикано</a:t>
            </a:r>
            <a:r>
              <a:rPr lang="uk-UA" dirty="0"/>
              <a:t> </a:t>
            </a:r>
            <a:r>
              <a:rPr lang="uk-UA" dirty="0" smtClean="0"/>
              <a:t>– звідки і звалась назва держави – Ватикан. 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92896"/>
            <a:ext cx="6876256" cy="388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3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342" y="332656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Ватикан </a:t>
            </a:r>
            <a:r>
              <a:rPr lang="ru-RU" dirty="0" err="1" smtClean="0"/>
              <a:t>вважається</a:t>
            </a:r>
            <a:r>
              <a:rPr lang="uk-UA" dirty="0" smtClean="0"/>
              <a:t> вторинним суб’єктом міжнародного права, який до того ж має обмежену правоздатність.  Незважаючи на це, в рамках католицької церкви сформувалась самостійна доктринальна та інституційна система, що передбачає здатність Святого Престолу в особі Папи Римського брати участь у процесі створення міжнародних норм права і вступати в офіційні відносини з іншими державами або міжнародними організаціями.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Святий</a:t>
            </a:r>
            <a:r>
              <a:rPr lang="ru-RU" dirty="0" smtClean="0"/>
              <a:t> Престол як </a:t>
            </a:r>
            <a:r>
              <a:rPr lang="ru-RU" dirty="0" err="1" smtClean="0"/>
              <a:t>суб’єкт</a:t>
            </a:r>
            <a:r>
              <a:rPr lang="ru-RU" dirty="0" smtClean="0"/>
              <a:t> </a:t>
            </a:r>
            <a:r>
              <a:rPr lang="ru-RU" dirty="0" err="1" smtClean="0"/>
              <a:t>міжнародного</a:t>
            </a:r>
            <a:r>
              <a:rPr lang="ru-RU" dirty="0" smtClean="0"/>
              <a:t> права є </a:t>
            </a:r>
            <a:r>
              <a:rPr lang="ru-RU" dirty="0" err="1" smtClean="0"/>
              <a:t>носієм</a:t>
            </a:r>
            <a:r>
              <a:rPr lang="ru-RU" dirty="0"/>
              <a:t> </a:t>
            </a:r>
            <a:r>
              <a:rPr lang="ru-RU" dirty="0" smtClean="0"/>
              <a:t>духовного та </a:t>
            </a:r>
            <a:r>
              <a:rPr lang="ru-RU" dirty="0" err="1" smtClean="0"/>
              <a:t>світського</a:t>
            </a:r>
            <a:r>
              <a:rPr lang="ru-RU" dirty="0" smtClean="0"/>
              <a:t> </a:t>
            </a:r>
            <a:r>
              <a:rPr lang="ru-RU" dirty="0" err="1" smtClean="0"/>
              <a:t>суверенітетів</a:t>
            </a:r>
            <a:r>
              <a:rPr lang="ru-RU" dirty="0" smtClean="0"/>
              <a:t> і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Латеранських</a:t>
            </a:r>
            <a:r>
              <a:rPr lang="ru-RU" dirty="0"/>
              <a:t> </a:t>
            </a:r>
            <a:r>
              <a:rPr lang="ru-RU" dirty="0" err="1" smtClean="0"/>
              <a:t>угод</a:t>
            </a:r>
            <a:r>
              <a:rPr lang="ru-RU" dirty="0" smtClean="0"/>
              <a:t> 1929 р. </a:t>
            </a:r>
            <a:r>
              <a:rPr lang="ru-RU" dirty="0" err="1" smtClean="0"/>
              <a:t>одночасно</a:t>
            </a:r>
            <a:r>
              <a:rPr lang="ru-RU" dirty="0" smtClean="0"/>
              <a:t> є </a:t>
            </a:r>
            <a:r>
              <a:rPr lang="ru-RU" dirty="0" err="1" smtClean="0"/>
              <a:t>верховним</a:t>
            </a:r>
            <a:r>
              <a:rPr lang="ru-RU" dirty="0" smtClean="0"/>
              <a:t> органом </a:t>
            </a:r>
            <a:r>
              <a:rPr lang="ru-RU" dirty="0" err="1" smtClean="0"/>
              <a:t>всієї</a:t>
            </a:r>
            <a:r>
              <a:rPr lang="ru-RU" dirty="0" smtClean="0"/>
              <a:t> </a:t>
            </a:r>
            <a:r>
              <a:rPr lang="ru-RU" dirty="0" err="1" smtClean="0"/>
              <a:t>Католицької</a:t>
            </a:r>
            <a:r>
              <a:rPr lang="ru-RU" dirty="0"/>
              <a:t> </a:t>
            </a:r>
            <a:r>
              <a:rPr lang="ru-RU" dirty="0" smtClean="0"/>
              <a:t>Церкви та сувереном </a:t>
            </a:r>
            <a:r>
              <a:rPr lang="ru-RU" dirty="0" err="1" smtClean="0"/>
              <a:t>Держави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Ватикан.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17979"/>
            <a:ext cx="8003678" cy="376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9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Латеранського</a:t>
            </a:r>
            <a:r>
              <a:rPr lang="ru-RU" dirty="0" smtClean="0"/>
              <a:t> договору, Ватикан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права та </a:t>
            </a:r>
            <a:r>
              <a:rPr lang="ru-RU" dirty="0" err="1" smtClean="0"/>
              <a:t>обов’язки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 - </a:t>
            </a:r>
            <a:r>
              <a:rPr lang="ru-RU" dirty="0" err="1" smtClean="0"/>
              <a:t>володіє</a:t>
            </a:r>
            <a:r>
              <a:rPr lang="ru-RU" dirty="0" smtClean="0"/>
              <a:t> </a:t>
            </a:r>
            <a:r>
              <a:rPr lang="ru-RU" dirty="0" err="1" smtClean="0"/>
              <a:t>суверенітетом</a:t>
            </a:r>
            <a:r>
              <a:rPr lang="ru-RU" dirty="0" smtClean="0"/>
              <a:t> у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юридичної</a:t>
            </a:r>
            <a:r>
              <a:rPr lang="ru-RU" dirty="0" smtClean="0"/>
              <a:t>, </a:t>
            </a:r>
            <a:r>
              <a:rPr lang="ru-RU" dirty="0" err="1" smtClean="0"/>
              <a:t>адміністративної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іншої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 на </a:t>
            </a:r>
            <a:r>
              <a:rPr lang="ru-RU" dirty="0" err="1" smtClean="0"/>
              <a:t>своїй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.  </a:t>
            </a:r>
          </a:p>
          <a:p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має</a:t>
            </a:r>
            <a:r>
              <a:rPr lang="ru-RU" dirty="0" smtClean="0"/>
              <a:t> право на </a:t>
            </a:r>
            <a:r>
              <a:rPr lang="ru-RU" dirty="0" err="1" smtClean="0"/>
              <a:t>недоторканість</a:t>
            </a:r>
            <a:r>
              <a:rPr lang="ru-RU" dirty="0" smtClean="0"/>
              <a:t>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, </a:t>
            </a:r>
            <a:r>
              <a:rPr lang="ru-RU" dirty="0" err="1" smtClean="0"/>
              <a:t>територіальне</a:t>
            </a:r>
            <a:r>
              <a:rPr lang="ru-RU" dirty="0" smtClean="0"/>
              <a:t> верховенство; </a:t>
            </a:r>
          </a:p>
          <a:p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незалежність</a:t>
            </a:r>
            <a:r>
              <a:rPr lang="ru-RU" dirty="0" smtClean="0"/>
              <a:t> по </a:t>
            </a:r>
            <a:r>
              <a:rPr lang="ru-RU" dirty="0" err="1" smtClean="0"/>
              <a:t>відношенню</a:t>
            </a:r>
            <a:r>
              <a:rPr lang="ru-RU" dirty="0" smtClean="0"/>
              <a:t> до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суб’єктів</a:t>
            </a:r>
            <a:r>
              <a:rPr lang="ru-RU" dirty="0" smtClean="0"/>
              <a:t> </a:t>
            </a:r>
            <a:r>
              <a:rPr lang="ru-RU" dirty="0" err="1" smtClean="0"/>
              <a:t>міжнародного</a:t>
            </a:r>
            <a:r>
              <a:rPr lang="ru-RU" dirty="0" smtClean="0"/>
              <a:t> права;</a:t>
            </a:r>
          </a:p>
          <a:p>
            <a:r>
              <a:rPr lang="ru-RU" dirty="0" smtClean="0"/>
              <a:t> -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r>
              <a:rPr lang="ru-RU" dirty="0" smtClean="0"/>
              <a:t> </a:t>
            </a:r>
            <a:r>
              <a:rPr lang="ru-RU" dirty="0" err="1" smtClean="0"/>
              <a:t>міжнародно</a:t>
            </a:r>
            <a:r>
              <a:rPr lang="ru-RU" dirty="0" smtClean="0"/>
              <a:t>-правового характеру з </a:t>
            </a:r>
            <a:r>
              <a:rPr lang="ru-RU" dirty="0" err="1" smtClean="0"/>
              <a:t>іншими</a:t>
            </a:r>
            <a:r>
              <a:rPr lang="ru-RU" dirty="0"/>
              <a:t> </a:t>
            </a:r>
            <a:r>
              <a:rPr lang="ru-RU" dirty="0" err="1" smtClean="0"/>
              <a:t>суб’єктами</a:t>
            </a:r>
            <a:r>
              <a:rPr lang="ru-RU" dirty="0" smtClean="0"/>
              <a:t> </a:t>
            </a:r>
            <a:r>
              <a:rPr lang="ru-RU" dirty="0" err="1" smtClean="0"/>
              <a:t>міжнародного</a:t>
            </a:r>
            <a:r>
              <a:rPr lang="ru-RU" dirty="0" smtClean="0"/>
              <a:t> права, а </a:t>
            </a:r>
            <a:r>
              <a:rPr lang="ru-RU" dirty="0" err="1" smtClean="0"/>
              <a:t>також</a:t>
            </a:r>
            <a:r>
              <a:rPr lang="ru-RU" dirty="0" smtClean="0"/>
              <a:t> є членом </a:t>
            </a:r>
            <a:r>
              <a:rPr lang="ru-RU" dirty="0" err="1" smtClean="0"/>
              <a:t>міжнародних</a:t>
            </a:r>
            <a:r>
              <a:rPr lang="ru-RU" dirty="0"/>
              <a:t> </a:t>
            </a:r>
            <a:r>
              <a:rPr lang="ru-RU" dirty="0" err="1" smtClean="0"/>
              <a:t>організацій</a:t>
            </a:r>
            <a:r>
              <a:rPr lang="ru-RU" dirty="0" smtClean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- 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свій</a:t>
            </a:r>
            <a:r>
              <a:rPr lang="ru-RU" dirty="0" smtClean="0"/>
              <a:t> герб, прапор, </a:t>
            </a:r>
            <a:r>
              <a:rPr lang="ru-RU" dirty="0" err="1" smtClean="0"/>
              <a:t>гімн</a:t>
            </a:r>
            <a:r>
              <a:rPr lang="ru-RU" dirty="0" smtClean="0"/>
              <a:t>, </a:t>
            </a:r>
            <a:r>
              <a:rPr lang="ru-RU" dirty="0" err="1" smtClean="0"/>
              <a:t>пошту</a:t>
            </a:r>
            <a:r>
              <a:rPr lang="ru-RU" dirty="0" smtClean="0"/>
              <a:t>, </a:t>
            </a:r>
            <a:r>
              <a:rPr lang="ru-RU" dirty="0" err="1" smtClean="0"/>
              <a:t>радіо</a:t>
            </a:r>
            <a:r>
              <a:rPr lang="ru-RU" dirty="0" smtClean="0"/>
              <a:t>, телеграф, </a:t>
            </a:r>
            <a:r>
              <a:rPr lang="ru-RU" dirty="0" err="1" smtClean="0"/>
              <a:t>пресу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81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836712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Ватикан не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конституції</a:t>
            </a:r>
            <a:r>
              <a:rPr lang="ru-RU" dirty="0" smtClean="0"/>
              <a:t> в прямому </a:t>
            </a:r>
            <a:r>
              <a:rPr lang="ru-RU" dirty="0" err="1" smtClean="0"/>
              <a:t>розумінні</a:t>
            </a:r>
            <a:r>
              <a:rPr lang="ru-RU" dirty="0" smtClean="0"/>
              <a:t>. ЇЇ роль </a:t>
            </a:r>
            <a:r>
              <a:rPr lang="ru-RU" dirty="0" err="1" smtClean="0"/>
              <a:t>виконували</a:t>
            </a:r>
            <a:r>
              <a:rPr lang="ru-RU" dirty="0"/>
              <a:t> </a:t>
            </a:r>
            <a:r>
              <a:rPr lang="ru-RU" dirty="0" err="1" smtClean="0"/>
              <a:t>правові</a:t>
            </a:r>
            <a:r>
              <a:rPr lang="ru-RU" dirty="0" smtClean="0"/>
              <a:t> </a:t>
            </a:r>
            <a:r>
              <a:rPr lang="ru-RU" dirty="0" err="1" smtClean="0"/>
              <a:t>акти</a:t>
            </a:r>
            <a:r>
              <a:rPr lang="ru-RU" dirty="0" smtClean="0"/>
              <a:t> </a:t>
            </a:r>
            <a:r>
              <a:rPr lang="ru-RU" dirty="0" err="1" smtClean="0"/>
              <a:t>міста-держави</a:t>
            </a:r>
            <a:r>
              <a:rPr lang="ru-RU" dirty="0" smtClean="0"/>
              <a:t> Ватикан </a:t>
            </a:r>
            <a:r>
              <a:rPr lang="ru-RU" dirty="0" err="1" smtClean="0"/>
              <a:t>якими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Основний</a:t>
            </a:r>
            <a:r>
              <a:rPr lang="ru-RU" dirty="0"/>
              <a:t> </a:t>
            </a:r>
            <a:r>
              <a:rPr lang="ru-RU" dirty="0" smtClean="0"/>
              <a:t>закон 1929 р., а </a:t>
            </a:r>
            <a:r>
              <a:rPr lang="ru-RU" dirty="0" err="1" smtClean="0"/>
              <a:t>також</a:t>
            </a:r>
            <a:r>
              <a:rPr lang="ru-RU" dirty="0" smtClean="0"/>
              <a:t> «</a:t>
            </a:r>
            <a:r>
              <a:rPr lang="ru-RU" dirty="0" err="1" smtClean="0"/>
              <a:t>апостолицька</a:t>
            </a:r>
            <a:r>
              <a:rPr lang="ru-RU" dirty="0" smtClean="0"/>
              <a:t> </a:t>
            </a:r>
            <a:r>
              <a:rPr lang="ru-RU" dirty="0" err="1" smtClean="0"/>
              <a:t>конституція</a:t>
            </a:r>
            <a:r>
              <a:rPr lang="ru-RU" dirty="0" smtClean="0"/>
              <a:t>» 1967 р. </a:t>
            </a:r>
            <a:r>
              <a:rPr lang="ru-RU" dirty="0" err="1" smtClean="0"/>
              <a:t>Також</a:t>
            </a:r>
            <a:r>
              <a:rPr lang="ru-RU" dirty="0" smtClean="0"/>
              <a:t>, у </a:t>
            </a:r>
            <a:r>
              <a:rPr lang="ru-RU" dirty="0" err="1" smtClean="0"/>
              <a:t>листопаді</a:t>
            </a:r>
            <a:r>
              <a:rPr lang="ru-RU" dirty="0" smtClean="0"/>
              <a:t> 2000 р. Папа </a:t>
            </a:r>
            <a:r>
              <a:rPr lang="ru-RU" dirty="0" err="1" smtClean="0"/>
              <a:t>обнародував</a:t>
            </a:r>
            <a:r>
              <a:rPr lang="ru-RU" dirty="0" smtClean="0"/>
              <a:t> </a:t>
            </a:r>
            <a:r>
              <a:rPr lang="ru-RU" dirty="0" err="1" smtClean="0"/>
              <a:t>новий</a:t>
            </a:r>
            <a:r>
              <a:rPr lang="ru-RU" dirty="0" smtClean="0"/>
              <a:t> </a:t>
            </a:r>
            <a:r>
              <a:rPr lang="ru-RU" dirty="0" err="1" smtClean="0"/>
              <a:t>Основний</a:t>
            </a:r>
            <a:r>
              <a:rPr lang="ru-RU" dirty="0" smtClean="0"/>
              <a:t> закон Ватикану,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замінив</a:t>
            </a:r>
            <a:r>
              <a:rPr lang="ru-RU" dirty="0" smtClean="0"/>
              <a:t> собою </a:t>
            </a:r>
            <a:r>
              <a:rPr lang="ru-RU" dirty="0" err="1" smtClean="0"/>
              <a:t>Основний</a:t>
            </a:r>
            <a:r>
              <a:rPr lang="ru-RU" dirty="0" smtClean="0"/>
              <a:t> закон 1929 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81395"/>
            <a:ext cx="8136904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764704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Папа - </a:t>
            </a:r>
            <a:r>
              <a:rPr lang="ru-RU" dirty="0" err="1" smtClean="0"/>
              <a:t>обирається</a:t>
            </a:r>
            <a:r>
              <a:rPr lang="ru-RU" dirty="0" smtClean="0"/>
              <a:t> кардиналами </a:t>
            </a:r>
            <a:r>
              <a:rPr lang="ru-RU" dirty="0" err="1" smtClean="0"/>
              <a:t>пожиттєво</a:t>
            </a:r>
            <a:r>
              <a:rPr lang="ru-RU" dirty="0" smtClean="0"/>
              <a:t>,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належить</a:t>
            </a:r>
            <a:r>
              <a:rPr lang="ru-RU" dirty="0" smtClean="0"/>
              <a:t> </a:t>
            </a:r>
            <a:r>
              <a:rPr lang="ru-RU" dirty="0" err="1" smtClean="0"/>
              <a:t>уся</a:t>
            </a:r>
            <a:r>
              <a:rPr lang="ru-RU" dirty="0" smtClean="0"/>
              <a:t> </a:t>
            </a:r>
            <a:r>
              <a:rPr lang="ru-RU" dirty="0" err="1" smtClean="0"/>
              <a:t>повнота</a:t>
            </a:r>
            <a:r>
              <a:rPr lang="ru-RU" dirty="0" smtClean="0"/>
              <a:t> </a:t>
            </a:r>
            <a:r>
              <a:rPr lang="ru-RU" dirty="0" err="1" smtClean="0"/>
              <a:t>законодавчої</a:t>
            </a:r>
            <a:r>
              <a:rPr lang="ru-RU" dirty="0" smtClean="0"/>
              <a:t>, </a:t>
            </a:r>
            <a:r>
              <a:rPr lang="ru-RU" dirty="0" err="1" smtClean="0"/>
              <a:t>виконавчої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судової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. </a:t>
            </a:r>
            <a:r>
              <a:rPr lang="ru-RU" dirty="0" err="1" smtClean="0"/>
              <a:t>Папі</a:t>
            </a:r>
            <a:r>
              <a:rPr lang="ru-RU" dirty="0" smtClean="0"/>
              <a:t> </a:t>
            </a:r>
            <a:r>
              <a:rPr lang="ru-RU" dirty="0" err="1" smtClean="0"/>
              <a:t>належить</a:t>
            </a:r>
            <a:r>
              <a:rPr lang="ru-RU" dirty="0" smtClean="0"/>
              <a:t> право </a:t>
            </a:r>
            <a:r>
              <a:rPr lang="ru-RU" dirty="0" err="1" smtClean="0"/>
              <a:t>представляти</a:t>
            </a:r>
            <a:r>
              <a:rPr lang="ru-RU" dirty="0" smtClean="0"/>
              <a:t> Ватикан на </a:t>
            </a:r>
            <a:r>
              <a:rPr lang="ru-RU" dirty="0" err="1" smtClean="0"/>
              <a:t>міжнародній</a:t>
            </a:r>
            <a:r>
              <a:rPr lang="ru-RU" dirty="0" smtClean="0"/>
              <a:t> </a:t>
            </a:r>
            <a:r>
              <a:rPr lang="ru-RU" dirty="0" err="1" smtClean="0"/>
              <a:t>арені</a:t>
            </a:r>
            <a:r>
              <a:rPr lang="ru-RU" dirty="0" smtClean="0"/>
              <a:t>. До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компетенц</a:t>
            </a:r>
            <a:r>
              <a:rPr lang="uk-UA" dirty="0" err="1" smtClean="0"/>
              <a:t>ії</a:t>
            </a:r>
            <a:r>
              <a:rPr lang="uk-UA" dirty="0" smtClean="0"/>
              <a:t> також входить</a:t>
            </a:r>
            <a:r>
              <a:rPr lang="ru-RU" dirty="0" smtClean="0"/>
              <a:t> </a:t>
            </a:r>
            <a:r>
              <a:rPr lang="ru-RU" dirty="0" err="1" smtClean="0"/>
              <a:t>укладання</a:t>
            </a:r>
            <a:r>
              <a:rPr lang="ru-RU" dirty="0" smtClean="0"/>
              <a:t> </a:t>
            </a:r>
            <a:r>
              <a:rPr lang="ru-RU" dirty="0" err="1" smtClean="0"/>
              <a:t>міжнародних</a:t>
            </a:r>
            <a:r>
              <a:rPr lang="ru-RU" dirty="0" smtClean="0"/>
              <a:t> </a:t>
            </a:r>
            <a:r>
              <a:rPr lang="ru-RU" dirty="0" err="1" smtClean="0"/>
              <a:t>договорів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Губернатор Ватикану </a:t>
            </a:r>
            <a:r>
              <a:rPr lang="ru-RU" dirty="0" err="1" smtClean="0"/>
              <a:t>виконує</a:t>
            </a:r>
            <a:r>
              <a:rPr lang="ru-RU" dirty="0" smtClean="0"/>
              <a:t> </a:t>
            </a:r>
            <a:r>
              <a:rPr lang="ru-RU" dirty="0" err="1"/>
              <a:t>п</a:t>
            </a:r>
            <a:r>
              <a:rPr lang="ru-RU" dirty="0" err="1" smtClean="0"/>
              <a:t>евні</a:t>
            </a:r>
            <a:r>
              <a:rPr lang="ru-RU" dirty="0" smtClean="0"/>
              <a:t> </a:t>
            </a:r>
            <a:r>
              <a:rPr lang="ru-RU" dirty="0" err="1" smtClean="0"/>
              <a:t>зовнішні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. </a:t>
            </a:r>
            <a:r>
              <a:rPr lang="ru-RU" dirty="0" err="1" smtClean="0"/>
              <a:t>Віг</a:t>
            </a:r>
            <a:r>
              <a:rPr lang="ru-RU" dirty="0" smtClean="0"/>
              <a:t> </a:t>
            </a:r>
            <a:r>
              <a:rPr lang="ru-RU" dirty="0" err="1" smtClean="0"/>
              <a:t>призначається</a:t>
            </a:r>
            <a:r>
              <a:rPr lang="ru-RU" dirty="0"/>
              <a:t> </a:t>
            </a:r>
            <a:r>
              <a:rPr lang="ru-RU" dirty="0" smtClean="0"/>
              <a:t>Святим Престолом і є президентом </a:t>
            </a:r>
            <a:r>
              <a:rPr lang="ru-RU" dirty="0" err="1" smtClean="0"/>
              <a:t>комісії</a:t>
            </a:r>
            <a:r>
              <a:rPr lang="ru-RU" dirty="0" smtClean="0"/>
              <a:t> </a:t>
            </a:r>
            <a:r>
              <a:rPr lang="ru-RU" dirty="0" err="1" smtClean="0"/>
              <a:t>понтифіка</a:t>
            </a:r>
            <a:r>
              <a:rPr lang="ru-RU" dirty="0"/>
              <a:t>.</a:t>
            </a:r>
            <a:endParaRPr lang="ru-RU" dirty="0" smtClean="0"/>
          </a:p>
          <a:p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адміністративний</a:t>
            </a:r>
            <a:r>
              <a:rPr lang="ru-RU" dirty="0" smtClean="0"/>
              <a:t> орган Святого престолу -  </a:t>
            </a:r>
            <a:r>
              <a:rPr lang="ru-RU" dirty="0" err="1" smtClean="0"/>
              <a:t>Римська</a:t>
            </a:r>
            <a:r>
              <a:rPr lang="ru-RU" dirty="0" smtClean="0"/>
              <a:t> </a:t>
            </a:r>
            <a:r>
              <a:rPr lang="ru-RU" dirty="0" err="1" smtClean="0"/>
              <a:t>курія</a:t>
            </a:r>
            <a:r>
              <a:rPr lang="ru-RU" dirty="0" smtClean="0"/>
              <a:t>. </a:t>
            </a:r>
            <a:r>
              <a:rPr lang="ru-RU" dirty="0" err="1" smtClean="0"/>
              <a:t>Державний</a:t>
            </a:r>
            <a:r>
              <a:rPr lang="ru-RU" dirty="0" smtClean="0"/>
              <a:t> </a:t>
            </a:r>
            <a:r>
              <a:rPr lang="ru-RU" dirty="0" err="1" smtClean="0"/>
              <a:t>секретар</a:t>
            </a:r>
            <a:r>
              <a:rPr lang="ru-RU" dirty="0" smtClean="0"/>
              <a:t> </a:t>
            </a:r>
            <a:r>
              <a:rPr lang="ru-RU" dirty="0" err="1" smtClean="0"/>
              <a:t>виконує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Папи</a:t>
            </a:r>
            <a:r>
              <a:rPr lang="ru-RU" dirty="0" smtClean="0"/>
              <a:t> і </a:t>
            </a:r>
            <a:r>
              <a:rPr lang="ru-RU" dirty="0" err="1" smtClean="0"/>
              <a:t>координує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римської</a:t>
            </a:r>
            <a:r>
              <a:rPr lang="ru-RU" dirty="0" smtClean="0"/>
              <a:t> </a:t>
            </a:r>
            <a:r>
              <a:rPr lang="ru-RU" dirty="0" err="1" smtClean="0"/>
              <a:t>курії</a:t>
            </a:r>
            <a:r>
              <a:rPr lang="ru-RU" dirty="0" smtClean="0"/>
              <a:t>. </a:t>
            </a:r>
            <a:r>
              <a:rPr lang="ru-RU" dirty="0" err="1" smtClean="0"/>
              <a:t>Державний</a:t>
            </a:r>
            <a:r>
              <a:rPr lang="ru-RU" dirty="0" smtClean="0"/>
              <a:t> </a:t>
            </a:r>
            <a:r>
              <a:rPr lang="ru-RU" dirty="0" err="1" smtClean="0"/>
              <a:t>секретар</a:t>
            </a:r>
            <a:r>
              <a:rPr lang="ru-RU" dirty="0" smtClean="0"/>
              <a:t> 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 smtClean="0"/>
              <a:t>повноваження</a:t>
            </a:r>
            <a:r>
              <a:rPr lang="ru-RU" dirty="0" smtClean="0"/>
              <a:t> в </a:t>
            </a:r>
            <a:r>
              <a:rPr lang="ru-RU" dirty="0" err="1" smtClean="0"/>
              <a:t>галузі</a:t>
            </a:r>
            <a:r>
              <a:rPr lang="ru-RU" dirty="0" smtClean="0"/>
              <a:t> </a:t>
            </a:r>
            <a:r>
              <a:rPr lang="ru-RU" dirty="0" err="1" smtClean="0"/>
              <a:t>світського</a:t>
            </a:r>
            <a:r>
              <a:rPr lang="ru-RU" dirty="0" smtClean="0"/>
              <a:t> </a:t>
            </a:r>
            <a:r>
              <a:rPr lang="ru-RU" dirty="0" err="1" smtClean="0"/>
              <a:t>суверенітету</a:t>
            </a:r>
            <a:r>
              <a:rPr lang="ru-RU" dirty="0" smtClean="0"/>
              <a:t>, </a:t>
            </a:r>
            <a:r>
              <a:rPr lang="ru-RU" dirty="0" err="1" smtClean="0"/>
              <a:t>фактично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виконує</a:t>
            </a:r>
            <a:r>
              <a:rPr lang="ru-RU" dirty="0" smtClean="0"/>
              <a:t> </a:t>
            </a:r>
            <a:r>
              <a:rPr lang="ru-RU" dirty="0" err="1" smtClean="0"/>
              <a:t>обов’язки</a:t>
            </a:r>
            <a:r>
              <a:rPr lang="ru-RU" dirty="0" smtClean="0"/>
              <a:t> </a:t>
            </a:r>
            <a:r>
              <a:rPr lang="ru-RU" dirty="0" err="1" smtClean="0"/>
              <a:t>прем’єрміністра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Також</a:t>
            </a:r>
            <a:r>
              <a:rPr lang="ru-RU" dirty="0" smtClean="0"/>
              <a:t> до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Ватикану </a:t>
            </a:r>
            <a:r>
              <a:rPr lang="ru-RU" dirty="0" err="1" smtClean="0"/>
              <a:t>відносяться</a:t>
            </a:r>
            <a:r>
              <a:rPr lang="ru-RU" dirty="0" smtClean="0"/>
              <a:t> 9 </a:t>
            </a:r>
            <a:r>
              <a:rPr lang="ru-RU" dirty="0" err="1" smtClean="0"/>
              <a:t>конгрегацій</a:t>
            </a:r>
            <a:r>
              <a:rPr lang="ru-RU" dirty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дикастерій</a:t>
            </a:r>
            <a:r>
              <a:rPr lang="ru-RU" dirty="0" smtClean="0"/>
              <a:t> (</a:t>
            </a:r>
            <a:r>
              <a:rPr lang="ru-RU" dirty="0" err="1" smtClean="0"/>
              <a:t>міністерств</a:t>
            </a:r>
            <a:r>
              <a:rPr lang="ru-RU" dirty="0" smtClean="0"/>
              <a:t>), 11 </a:t>
            </a:r>
            <a:r>
              <a:rPr lang="ru-RU" dirty="0" err="1" smtClean="0"/>
              <a:t>папських</a:t>
            </a:r>
            <a:r>
              <a:rPr lang="ru-RU" dirty="0" smtClean="0"/>
              <a:t> </a:t>
            </a:r>
            <a:r>
              <a:rPr lang="ru-RU" dirty="0" err="1" smtClean="0"/>
              <a:t>комісій</a:t>
            </a:r>
            <a:r>
              <a:rPr lang="ru-RU" dirty="0" smtClean="0"/>
              <a:t>, бюро, </a:t>
            </a:r>
            <a:r>
              <a:rPr lang="ru-RU" dirty="0" err="1" smtClean="0"/>
              <a:t>апостольська</a:t>
            </a:r>
            <a:r>
              <a:rPr lang="ru-RU" dirty="0"/>
              <a:t> </a:t>
            </a:r>
            <a:r>
              <a:rPr lang="ru-RU" dirty="0" err="1" smtClean="0"/>
              <a:t>бібліотека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r>
              <a:rPr lang="ru-RU" dirty="0" err="1" smtClean="0"/>
              <a:t>Діє</a:t>
            </a:r>
            <a:r>
              <a:rPr lang="ru-RU" dirty="0" smtClean="0"/>
              <a:t> </a:t>
            </a:r>
            <a:r>
              <a:rPr lang="ru-RU" dirty="0" err="1" smtClean="0"/>
              <a:t>Вищий</a:t>
            </a:r>
            <a:r>
              <a:rPr lang="ru-RU" dirty="0" smtClean="0"/>
              <a:t> </a:t>
            </a:r>
            <a:r>
              <a:rPr lang="ru-RU" dirty="0" err="1" smtClean="0"/>
              <a:t>церковний</a:t>
            </a:r>
            <a:r>
              <a:rPr lang="ru-RU" dirty="0" smtClean="0"/>
              <a:t> суд, </a:t>
            </a:r>
            <a:r>
              <a:rPr lang="ru-RU" dirty="0" err="1" smtClean="0"/>
              <a:t>Вищий</a:t>
            </a:r>
            <a:r>
              <a:rPr lang="ru-RU" dirty="0" smtClean="0"/>
              <a:t> трибунал </a:t>
            </a:r>
            <a:r>
              <a:rPr lang="ru-RU" dirty="0" err="1" smtClean="0"/>
              <a:t>Апостольського</a:t>
            </a:r>
            <a:r>
              <a:rPr lang="ru-RU" dirty="0" smtClean="0"/>
              <a:t> суду і </a:t>
            </a:r>
            <a:r>
              <a:rPr lang="ru-RU" dirty="0" err="1" smtClean="0"/>
              <a:t>місцевий</a:t>
            </a:r>
            <a:r>
              <a:rPr lang="ru-RU" dirty="0" smtClean="0"/>
              <a:t> трибунал. Порядок </a:t>
            </a:r>
            <a:r>
              <a:rPr lang="ru-RU" dirty="0" err="1" smtClean="0"/>
              <a:t>підтримує</a:t>
            </a:r>
            <a:r>
              <a:rPr lang="ru-RU" dirty="0" smtClean="0"/>
              <a:t> </a:t>
            </a:r>
            <a:r>
              <a:rPr lang="ru-RU" dirty="0" err="1" smtClean="0"/>
              <a:t>папська</a:t>
            </a:r>
            <a:r>
              <a:rPr lang="ru-RU" dirty="0"/>
              <a:t> </a:t>
            </a:r>
            <a:r>
              <a:rPr lang="ru-RU" dirty="0" err="1" smtClean="0"/>
              <a:t>гвардія</a:t>
            </a:r>
            <a:r>
              <a:rPr lang="ru-RU" dirty="0" smtClean="0"/>
              <a:t>, яка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швейцарських</a:t>
            </a:r>
            <a:r>
              <a:rPr lang="ru-RU" dirty="0" smtClean="0"/>
              <a:t> </a:t>
            </a:r>
            <a:r>
              <a:rPr lang="ru-RU" dirty="0" err="1" smtClean="0"/>
              <a:t>гвардійців</a:t>
            </a:r>
            <a:r>
              <a:rPr lang="ru-RU" dirty="0" smtClean="0"/>
              <a:t>. </a:t>
            </a:r>
            <a:r>
              <a:rPr lang="ru-RU" dirty="0" err="1" smtClean="0"/>
              <a:t>Найвищі</a:t>
            </a:r>
            <a:r>
              <a:rPr lang="ru-RU" dirty="0" smtClean="0"/>
              <a:t> </a:t>
            </a:r>
            <a:r>
              <a:rPr lang="ru-RU" dirty="0" err="1" smtClean="0"/>
              <a:t>консультативні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 −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Вселенський</a:t>
            </a:r>
            <a:r>
              <a:rPr lang="ru-RU" dirty="0" smtClean="0"/>
              <a:t> собор, </a:t>
            </a:r>
            <a:r>
              <a:rPr lang="ru-RU" dirty="0" err="1" smtClean="0"/>
              <a:t>колегія</a:t>
            </a:r>
            <a:r>
              <a:rPr lang="ru-RU" dirty="0"/>
              <a:t> </a:t>
            </a:r>
            <a:r>
              <a:rPr lang="ru-RU" dirty="0" err="1" smtClean="0"/>
              <a:t>кардиналів</a:t>
            </a:r>
            <a:r>
              <a:rPr lang="ru-RU" dirty="0" smtClean="0"/>
              <a:t> та </a:t>
            </a:r>
            <a:r>
              <a:rPr lang="ru-RU" dirty="0" err="1" smtClean="0"/>
              <a:t>єпископський</a:t>
            </a:r>
            <a:r>
              <a:rPr lang="ru-RU" dirty="0" smtClean="0"/>
              <a:t> синод.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18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233" y="764704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Дипломатичні</a:t>
            </a:r>
            <a:r>
              <a:rPr lang="ru-RU" dirty="0" smtClean="0"/>
              <a:t> </a:t>
            </a:r>
            <a:r>
              <a:rPr lang="ru-RU" dirty="0" err="1" smtClean="0"/>
              <a:t>представники</a:t>
            </a:r>
            <a:r>
              <a:rPr lang="ru-RU" dirty="0" smtClean="0"/>
              <a:t> Ватикану </a:t>
            </a:r>
            <a:r>
              <a:rPr lang="ru-RU" dirty="0" err="1" smtClean="0"/>
              <a:t>поділяються</a:t>
            </a:r>
            <a:r>
              <a:rPr lang="ru-RU" dirty="0" smtClean="0"/>
              <a:t> на </a:t>
            </a:r>
            <a:r>
              <a:rPr lang="ru-RU" dirty="0" err="1" smtClean="0"/>
              <a:t>нунціїв</a:t>
            </a:r>
            <a:r>
              <a:rPr lang="ru-RU" dirty="0" smtClean="0"/>
              <a:t>, </a:t>
            </a:r>
            <a:r>
              <a:rPr lang="ru-RU" dirty="0" err="1" smtClean="0"/>
              <a:t>інтернунціїв</a:t>
            </a:r>
            <a:r>
              <a:rPr lang="ru-RU" dirty="0" smtClean="0"/>
              <a:t>, </a:t>
            </a:r>
            <a:r>
              <a:rPr lang="ru-RU" dirty="0" err="1" smtClean="0"/>
              <a:t>надзвичайних</a:t>
            </a:r>
            <a:r>
              <a:rPr lang="ru-RU" dirty="0" smtClean="0"/>
              <a:t> </a:t>
            </a:r>
            <a:r>
              <a:rPr lang="ru-RU" dirty="0" err="1" smtClean="0"/>
              <a:t>посланців</a:t>
            </a:r>
            <a:r>
              <a:rPr lang="ru-RU" dirty="0" smtClean="0"/>
              <a:t> і </a:t>
            </a:r>
            <a:r>
              <a:rPr lang="ru-RU" dirty="0" err="1" smtClean="0"/>
              <a:t>повірених</a:t>
            </a:r>
            <a:r>
              <a:rPr lang="ru-RU" dirty="0" smtClean="0"/>
              <a:t> у справах. Вони </a:t>
            </a:r>
            <a:r>
              <a:rPr lang="ru-RU" dirty="0" err="1" smtClean="0"/>
              <a:t>виконують</a:t>
            </a:r>
            <a:r>
              <a:rPr lang="ru-RU" dirty="0" smtClean="0"/>
              <a:t>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: </a:t>
            </a:r>
            <a:r>
              <a:rPr lang="ru-RU" dirty="0" err="1" smtClean="0"/>
              <a:t>дипломатичну</a:t>
            </a:r>
            <a:r>
              <a:rPr lang="ru-RU" dirty="0" smtClean="0"/>
              <a:t> (</a:t>
            </a:r>
            <a:r>
              <a:rPr lang="ru-RU" dirty="0" err="1" smtClean="0"/>
              <a:t>підтримання</a:t>
            </a:r>
            <a:r>
              <a:rPr lang="ru-RU" dirty="0" smtClean="0"/>
              <a:t> </a:t>
            </a:r>
            <a:r>
              <a:rPr lang="ru-RU" dirty="0" err="1" smtClean="0"/>
              <a:t>стосунків</a:t>
            </a:r>
            <a:r>
              <a:rPr lang="ru-RU" dirty="0"/>
              <a:t> </a:t>
            </a:r>
            <a:r>
              <a:rPr lang="ru-RU" dirty="0" smtClean="0"/>
              <a:t>з урядом </a:t>
            </a:r>
            <a:r>
              <a:rPr lang="ru-RU" dirty="0" err="1" smtClean="0"/>
              <a:t>держави</a:t>
            </a:r>
            <a:r>
              <a:rPr lang="ru-RU" dirty="0" smtClean="0"/>
              <a:t> </a:t>
            </a:r>
            <a:r>
              <a:rPr lang="ru-RU" dirty="0" err="1" smtClean="0"/>
              <a:t>перебування</a:t>
            </a:r>
            <a:r>
              <a:rPr lang="ru-RU" dirty="0" smtClean="0"/>
              <a:t>) і </a:t>
            </a:r>
            <a:r>
              <a:rPr lang="ru-RU" dirty="0" err="1" smtClean="0"/>
              <a:t>релігійну</a:t>
            </a:r>
            <a:r>
              <a:rPr lang="ru-RU" dirty="0" smtClean="0"/>
              <a:t> (</a:t>
            </a:r>
            <a:r>
              <a:rPr lang="ru-RU" dirty="0" err="1" smtClean="0"/>
              <a:t>спостереження</a:t>
            </a:r>
            <a:r>
              <a:rPr lang="ru-RU" dirty="0" smtClean="0"/>
              <a:t> за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католицької</a:t>
            </a:r>
            <a:r>
              <a:rPr lang="ru-RU" dirty="0" smtClean="0"/>
              <a:t> церкви в </a:t>
            </a:r>
            <a:r>
              <a:rPr lang="ru-RU" dirty="0" err="1" smtClean="0"/>
              <a:t>державі</a:t>
            </a:r>
            <a:r>
              <a:rPr lang="ru-RU" dirty="0" smtClean="0"/>
              <a:t> </a:t>
            </a:r>
            <a:r>
              <a:rPr lang="ru-RU" dirty="0" err="1" smtClean="0"/>
              <a:t>перебування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20888"/>
            <a:ext cx="6635456" cy="40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8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Співробітництво</a:t>
            </a:r>
            <a:r>
              <a:rPr lang="ru-RU" dirty="0" smtClean="0"/>
              <a:t> Ватикану з державами </a:t>
            </a:r>
            <a:r>
              <a:rPr lang="ru-RU" dirty="0" err="1" smtClean="0"/>
              <a:t>здійснюється</a:t>
            </a:r>
            <a:r>
              <a:rPr lang="ru-RU" dirty="0" smtClean="0"/>
              <a:t> на </a:t>
            </a:r>
            <a:r>
              <a:rPr lang="ru-RU" dirty="0" err="1" smtClean="0"/>
              <a:t>підставі</a:t>
            </a:r>
            <a:r>
              <a:rPr lang="ru-RU" dirty="0"/>
              <a:t> </a:t>
            </a:r>
            <a:r>
              <a:rPr lang="ru-RU" dirty="0" err="1" smtClean="0"/>
              <a:t>угод</a:t>
            </a:r>
            <a:r>
              <a:rPr lang="ru-RU" dirty="0" smtClean="0"/>
              <a:t>. </a:t>
            </a:r>
            <a:r>
              <a:rPr lang="ru-RU" dirty="0" err="1" smtClean="0"/>
              <a:t>Найбільшого</a:t>
            </a:r>
            <a:r>
              <a:rPr lang="ru-RU" dirty="0" smtClean="0"/>
              <a:t> </a:t>
            </a:r>
            <a:r>
              <a:rPr lang="ru-RU" dirty="0" err="1" smtClean="0"/>
              <a:t>розповсюдження</a:t>
            </a:r>
            <a:r>
              <a:rPr lang="ru-RU" dirty="0" smtClean="0"/>
              <a:t> </a:t>
            </a:r>
            <a:r>
              <a:rPr lang="ru-RU" dirty="0" err="1" smtClean="0"/>
              <a:t>отримали</a:t>
            </a:r>
            <a:r>
              <a:rPr lang="ru-RU" dirty="0" smtClean="0"/>
              <a:t> у </a:t>
            </a:r>
            <a:r>
              <a:rPr lang="ru-RU" dirty="0" err="1" smtClean="0"/>
              <a:t>міжнародній</a:t>
            </a:r>
            <a:r>
              <a:rPr lang="ru-RU" dirty="0"/>
              <a:t> </a:t>
            </a:r>
            <a:r>
              <a:rPr lang="ru-RU" dirty="0" err="1" smtClean="0"/>
              <a:t>практиці</a:t>
            </a:r>
            <a:r>
              <a:rPr lang="ru-RU" dirty="0" smtClean="0"/>
              <a:t> </a:t>
            </a:r>
            <a:r>
              <a:rPr lang="ru-RU" dirty="0" err="1" smtClean="0"/>
              <a:t>конкордати</a:t>
            </a:r>
            <a:r>
              <a:rPr lang="ru-RU" dirty="0" smtClean="0"/>
              <a:t> − </a:t>
            </a:r>
            <a:r>
              <a:rPr lang="ru-RU" dirty="0" err="1" smtClean="0"/>
              <a:t>особливий</a:t>
            </a:r>
            <a:r>
              <a:rPr lang="ru-RU" dirty="0" smtClean="0"/>
              <a:t> вид </a:t>
            </a:r>
            <a:r>
              <a:rPr lang="ru-RU" dirty="0" err="1" smtClean="0"/>
              <a:t>угод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укладаються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/>
              <a:t> </a:t>
            </a:r>
            <a:r>
              <a:rPr lang="ru-RU" dirty="0" smtClean="0"/>
              <a:t>Ватиканом і урядом </a:t>
            </a:r>
            <a:r>
              <a:rPr lang="ru-RU" dirty="0" err="1" smtClean="0"/>
              <a:t>тієї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іншої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. Конкордат −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договір</a:t>
            </a:r>
            <a:r>
              <a:rPr lang="ru-RU" dirty="0" smtClean="0"/>
              <a:t>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закріплюються</a:t>
            </a:r>
            <a:r>
              <a:rPr lang="ru-RU" dirty="0" smtClean="0"/>
              <a:t> права церкви,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фіксується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 err="1" smtClean="0"/>
              <a:t>державі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1984 р. </a:t>
            </a:r>
            <a:r>
              <a:rPr lang="ru-RU" dirty="0" err="1" smtClean="0"/>
              <a:t>між</a:t>
            </a:r>
            <a:r>
              <a:rPr lang="ru-RU" dirty="0" smtClean="0"/>
              <a:t> Ватиканом та </a:t>
            </a:r>
            <a:r>
              <a:rPr lang="ru-RU" dirty="0" err="1" smtClean="0"/>
              <a:t>Італійською</a:t>
            </a:r>
            <a:r>
              <a:rPr lang="ru-RU" dirty="0" smtClean="0"/>
              <a:t> </a:t>
            </a:r>
            <a:r>
              <a:rPr lang="ru-RU" dirty="0" err="1" smtClean="0"/>
              <a:t>Республікою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/>
              <a:t> </a:t>
            </a:r>
            <a:r>
              <a:rPr lang="ru-RU" dirty="0" err="1" smtClean="0"/>
              <a:t>укладена</a:t>
            </a:r>
            <a:r>
              <a:rPr lang="ru-RU" dirty="0" smtClean="0"/>
              <a:t> нова угода (конкордат) про статус Святого престолу, яка </a:t>
            </a:r>
            <a:r>
              <a:rPr lang="ru-RU" dirty="0" err="1" smtClean="0"/>
              <a:t>підтвердила</a:t>
            </a:r>
            <a:r>
              <a:rPr lang="ru-RU" dirty="0" smtClean="0"/>
              <a:t> </a:t>
            </a:r>
            <a:r>
              <a:rPr lang="ru-RU" dirty="0" err="1" smtClean="0"/>
              <a:t>принципові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Латеранських</a:t>
            </a:r>
            <a:r>
              <a:rPr lang="ru-RU" dirty="0" smtClean="0"/>
              <a:t> </a:t>
            </a:r>
            <a:r>
              <a:rPr lang="ru-RU" dirty="0" err="1" smtClean="0"/>
              <a:t>угод</a:t>
            </a:r>
            <a:r>
              <a:rPr lang="ru-RU" dirty="0" smtClean="0"/>
              <a:t> 1929 р.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даний</a:t>
            </a:r>
            <a:r>
              <a:rPr lang="ru-RU" dirty="0" smtClean="0"/>
              <a:t> час в ООН </a:t>
            </a:r>
            <a:r>
              <a:rPr lang="ru-RU" dirty="0" err="1" smtClean="0"/>
              <a:t>присутній</a:t>
            </a:r>
            <a:r>
              <a:rPr lang="ru-RU" dirty="0" smtClean="0"/>
              <a:t> </a:t>
            </a:r>
            <a:r>
              <a:rPr lang="ru-RU" dirty="0" err="1" smtClean="0"/>
              <a:t>спостерігач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Ватикану. </a:t>
            </a:r>
            <a:r>
              <a:rPr lang="ru-RU" dirty="0" err="1" smtClean="0"/>
              <a:t>Хоча</a:t>
            </a:r>
            <a:r>
              <a:rPr lang="ru-RU" dirty="0"/>
              <a:t> </a:t>
            </a:r>
            <a:r>
              <a:rPr lang="ru-RU" dirty="0" smtClean="0"/>
              <a:t>Ватикан не є членом ООН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бере</a:t>
            </a:r>
            <a:r>
              <a:rPr lang="ru-RU" dirty="0" smtClean="0"/>
              <a:t> </a:t>
            </a:r>
            <a:r>
              <a:rPr lang="ru-RU" dirty="0" err="1" smtClean="0"/>
              <a:t>відповідну</a:t>
            </a:r>
            <a:r>
              <a:rPr lang="ru-RU" dirty="0" smtClean="0"/>
              <a:t> участь у </a:t>
            </a:r>
            <a:r>
              <a:rPr lang="ru-RU" dirty="0" err="1" smtClean="0"/>
              <a:t>діяльності</a:t>
            </a:r>
            <a:r>
              <a:rPr lang="ru-RU" dirty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міжнародної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в основному в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спеціалізованих</a:t>
            </a:r>
            <a:r>
              <a:rPr lang="ru-RU" dirty="0" smtClean="0"/>
              <a:t> </a:t>
            </a:r>
            <a:r>
              <a:rPr lang="ru-RU" dirty="0" err="1" smtClean="0"/>
              <a:t>установах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низки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міжнародних</a:t>
            </a:r>
            <a:r>
              <a:rPr lang="ru-RU" dirty="0" smtClean="0"/>
              <a:t> </a:t>
            </a:r>
            <a:r>
              <a:rPr lang="ru-RU" dirty="0" err="1" smtClean="0"/>
              <a:t>організацій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користуються</a:t>
            </a:r>
            <a:r>
              <a:rPr lang="ru-RU" dirty="0"/>
              <a:t> </a:t>
            </a:r>
            <a:r>
              <a:rPr lang="ru-RU" dirty="0" err="1" smtClean="0"/>
              <a:t>підтримкою</a:t>
            </a:r>
            <a:r>
              <a:rPr lang="ru-RU" dirty="0" smtClean="0"/>
              <a:t> ООН (</a:t>
            </a:r>
            <a:r>
              <a:rPr lang="ru-RU" dirty="0" err="1" smtClean="0"/>
              <a:t>він</a:t>
            </a:r>
            <a:r>
              <a:rPr lang="ru-RU" dirty="0" smtClean="0"/>
              <a:t> є членом </a:t>
            </a:r>
            <a:r>
              <a:rPr lang="ru-RU" dirty="0" err="1" smtClean="0"/>
              <a:t>Всесвітнього</a:t>
            </a:r>
            <a:r>
              <a:rPr lang="ru-RU" dirty="0" smtClean="0"/>
              <a:t> </a:t>
            </a:r>
            <a:r>
              <a:rPr lang="ru-RU" dirty="0" err="1" smtClean="0"/>
              <a:t>поштового</a:t>
            </a:r>
            <a:r>
              <a:rPr lang="ru-RU" dirty="0"/>
              <a:t> </a:t>
            </a:r>
            <a:r>
              <a:rPr lang="ru-RU" dirty="0" smtClean="0"/>
              <a:t>союзу, </a:t>
            </a:r>
            <a:r>
              <a:rPr lang="ru-RU" dirty="0" err="1" smtClean="0"/>
              <a:t>Міжнародного</a:t>
            </a:r>
            <a:r>
              <a:rPr lang="ru-RU" dirty="0" smtClean="0"/>
              <a:t> союзу </a:t>
            </a:r>
            <a:r>
              <a:rPr lang="ru-RU" dirty="0" err="1" smtClean="0"/>
              <a:t>електрозв’язку</a:t>
            </a:r>
            <a:r>
              <a:rPr lang="ru-RU" dirty="0" smtClean="0"/>
              <a:t>, </a:t>
            </a:r>
            <a:r>
              <a:rPr lang="ru-RU" dirty="0" err="1" smtClean="0"/>
              <a:t>Виконавчого</a:t>
            </a:r>
            <a:r>
              <a:rPr lang="ru-RU" dirty="0" smtClean="0"/>
              <a:t> </a:t>
            </a:r>
            <a:r>
              <a:rPr lang="ru-RU" dirty="0" err="1" smtClean="0"/>
              <a:t>комітету</a:t>
            </a:r>
            <a:r>
              <a:rPr lang="ru-RU" dirty="0"/>
              <a:t> </a:t>
            </a:r>
            <a:r>
              <a:rPr lang="ru-RU" dirty="0" smtClean="0"/>
              <a:t>Верховного </a:t>
            </a:r>
            <a:r>
              <a:rPr lang="ru-RU" dirty="0" err="1" smtClean="0"/>
              <a:t>комісаріату</a:t>
            </a:r>
            <a:r>
              <a:rPr lang="ru-RU" dirty="0" smtClean="0"/>
              <a:t> ООН у справах </a:t>
            </a:r>
            <a:r>
              <a:rPr lang="ru-RU" dirty="0" err="1" smtClean="0"/>
              <a:t>біженців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25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Ватикан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некомерційну</a:t>
            </a:r>
            <a:r>
              <a:rPr lang="ru-RU" dirty="0" smtClean="0"/>
              <a:t> </a:t>
            </a:r>
            <a:r>
              <a:rPr lang="ru-RU" dirty="0" err="1" smtClean="0"/>
              <a:t>планову</a:t>
            </a:r>
            <a:r>
              <a:rPr lang="ru-RU" dirty="0" smtClean="0"/>
              <a:t> </a:t>
            </a:r>
            <a:r>
              <a:rPr lang="ru-RU" dirty="0" err="1" smtClean="0"/>
              <a:t>економіку</a:t>
            </a:r>
            <a:r>
              <a:rPr lang="ru-RU" dirty="0" smtClean="0"/>
              <a:t>.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джерела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 — в першу </a:t>
            </a:r>
            <a:r>
              <a:rPr lang="ru-RU" dirty="0" err="1" smtClean="0"/>
              <a:t>чергу</a:t>
            </a:r>
            <a:r>
              <a:rPr lang="ru-RU" dirty="0" smtClean="0"/>
              <a:t> </a:t>
            </a:r>
            <a:r>
              <a:rPr lang="ru-RU" dirty="0" err="1" smtClean="0"/>
              <a:t>пожертвування</a:t>
            </a:r>
            <a:r>
              <a:rPr lang="ru-RU" dirty="0" smtClean="0"/>
              <a:t> </a:t>
            </a:r>
            <a:r>
              <a:rPr lang="ru-RU" dirty="0" err="1" smtClean="0"/>
              <a:t>католиків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, туризм і продаж </a:t>
            </a:r>
            <a:r>
              <a:rPr lang="ru-RU" dirty="0" err="1" smtClean="0"/>
              <a:t>сувенірів</a:t>
            </a:r>
            <a:r>
              <a:rPr lang="ru-RU" dirty="0" smtClean="0"/>
              <a:t>. </a:t>
            </a:r>
            <a:r>
              <a:rPr lang="ru-RU" dirty="0" err="1" smtClean="0"/>
              <a:t>Річний</a:t>
            </a:r>
            <a:r>
              <a:rPr lang="ru-RU" dirty="0" smtClean="0"/>
              <a:t> бюджет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оцінюється</a:t>
            </a:r>
            <a:r>
              <a:rPr lang="ru-RU" dirty="0" smtClean="0"/>
              <a:t> </a:t>
            </a:r>
            <a:r>
              <a:rPr lang="ru-RU" dirty="0" err="1" smtClean="0"/>
              <a:t>приблизно</a:t>
            </a:r>
            <a:r>
              <a:rPr lang="ru-RU" dirty="0" smtClean="0"/>
              <a:t> в 310 </a:t>
            </a:r>
            <a:r>
              <a:rPr lang="ru-RU" dirty="0" err="1" smtClean="0"/>
              <a:t>мільйонів</a:t>
            </a:r>
            <a:r>
              <a:rPr lang="ru-RU" dirty="0" smtClean="0"/>
              <a:t> </a:t>
            </a:r>
            <a:r>
              <a:rPr lang="ru-RU" dirty="0" err="1" smtClean="0"/>
              <a:t>доларів</a:t>
            </a:r>
            <a:r>
              <a:rPr lang="ru-RU" dirty="0" smtClean="0"/>
              <a:t>. </a:t>
            </a:r>
            <a:r>
              <a:rPr lang="ru-RU" dirty="0" err="1" smtClean="0"/>
              <a:t>Незважаючи</a:t>
            </a:r>
            <a:r>
              <a:rPr lang="ru-RU" dirty="0" smtClean="0"/>
              <a:t> на </a:t>
            </a:r>
            <a:r>
              <a:rPr lang="ru-RU" dirty="0" err="1" smtClean="0"/>
              <a:t>це</a:t>
            </a:r>
            <a:r>
              <a:rPr lang="ru-RU" dirty="0" smtClean="0"/>
              <a:t>, </a:t>
            </a:r>
            <a:r>
              <a:rPr lang="ru-RU" dirty="0" err="1" smtClean="0"/>
              <a:t>отриманий</a:t>
            </a:r>
            <a:r>
              <a:rPr lang="ru-RU" dirty="0" smtClean="0"/>
              <a:t> </a:t>
            </a:r>
            <a:r>
              <a:rPr lang="ru-RU" dirty="0" err="1" smtClean="0"/>
              <a:t>прибуток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перевищує</a:t>
            </a:r>
            <a:r>
              <a:rPr lang="ru-RU" dirty="0" smtClean="0"/>
              <a:t> на 100 </a:t>
            </a:r>
            <a:r>
              <a:rPr lang="ru-RU" dirty="0" err="1" smtClean="0"/>
              <a:t>відсотків</a:t>
            </a:r>
            <a:r>
              <a:rPr lang="ru-RU" dirty="0"/>
              <a:t>.</a:t>
            </a:r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04864"/>
            <a:ext cx="8352928" cy="414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rgbClr val="FFFFFF"/>
      </a:lt1>
      <a:dk2>
        <a:srgbClr val="303030"/>
      </a:dk2>
      <a:lt2>
        <a:srgbClr val="FFFFFF"/>
      </a:lt2>
      <a:accent1>
        <a:srgbClr val="AD0101"/>
      </a:accent1>
      <a:accent2>
        <a:srgbClr val="FFFFFF"/>
      </a:accent2>
      <a:accent3>
        <a:srgbClr val="FFFFFF"/>
      </a:accent3>
      <a:accent4>
        <a:srgbClr val="FFFFFF"/>
      </a:accent4>
      <a:accent5>
        <a:srgbClr val="424E5B"/>
      </a:accent5>
      <a:accent6>
        <a:srgbClr val="FFFFFF"/>
      </a:accent6>
      <a:hlink>
        <a:srgbClr val="FFFFFF"/>
      </a:hlink>
      <a:folHlink>
        <a:srgbClr val="FFFF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159</TotalTime>
  <Words>721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Ватикан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Nicole Lindemann</dc:creator>
  <cp:lastModifiedBy>Nicole Lindemann</cp:lastModifiedBy>
  <cp:revision>29</cp:revision>
  <dcterms:created xsi:type="dcterms:W3CDTF">2018-11-06T16:29:56Z</dcterms:created>
  <dcterms:modified xsi:type="dcterms:W3CDTF">2018-11-06T19:09:19Z</dcterms:modified>
</cp:coreProperties>
</file>