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0" r:id="rId3"/>
    <p:sldId id="257" r:id="rId4"/>
    <p:sldId id="269" r:id="rId5"/>
    <p:sldId id="268" r:id="rId6"/>
    <p:sldId id="267" r:id="rId7"/>
    <p:sldId id="258" r:id="rId8"/>
    <p:sldId id="261" r:id="rId9"/>
    <p:sldId id="271" r:id="rId10"/>
    <p:sldId id="265" r:id="rId11"/>
    <p:sldId id="266" r:id="rId12"/>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Default Section" id="{6C87B75E-6055-4804-A157-832443506011}">
          <p14:sldIdLst>
            <p14:sldId id="256"/>
            <p14:sldId id="257"/>
            <p14:sldId id="258"/>
            <p14:sldId id="260"/>
            <p14:sldId id="261"/>
            <p14:sldId id="262"/>
            <p14:sldId id="263"/>
            <p14:sldId id="264"/>
            <p14:sldId id="265"/>
            <p14:sldId id="266"/>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150" autoAdjust="0"/>
    <p:restoredTop sz="94660"/>
  </p:normalViewPr>
  <p:slideViewPr>
    <p:cSldViewPr>
      <p:cViewPr varScale="1">
        <p:scale>
          <a:sx n="68" d="100"/>
          <a:sy n="68" d="100"/>
        </p:scale>
        <p:origin x="-1410" y="-9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CEE4AE3-ECB6-40BE-B9D7-91D87ED0D48E}" type="datetimeFigureOut">
              <a:rPr lang="uk-UA" smtClean="0"/>
              <a:pPr/>
              <a:t>11.05.2016</a:t>
            </a:fld>
            <a:endParaRPr lang="uk-UA"/>
          </a:p>
        </p:txBody>
      </p:sp>
      <p:sp>
        <p:nvSpPr>
          <p:cNvPr id="5" name="Footer Placeholder 4"/>
          <p:cNvSpPr>
            <a:spLocks noGrp="1"/>
          </p:cNvSpPr>
          <p:nvPr>
            <p:ph type="ftr" sz="quarter" idx="11"/>
          </p:nvPr>
        </p:nvSpPr>
        <p:spPr/>
        <p:txBody>
          <a:bodyPr/>
          <a:lstStyle/>
          <a:p>
            <a:endParaRPr lang="uk-UA"/>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AC679365-4072-494F-9318-F459699E9896}" type="slidenum">
              <a:rPr lang="uk-UA" smtClean="0"/>
              <a:pPr/>
              <a:t>‹#›</a:t>
            </a:fld>
            <a:endParaRPr lang="uk-UA"/>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EE4AE3-ECB6-40BE-B9D7-91D87ED0D48E}" type="datetimeFigureOut">
              <a:rPr lang="uk-UA" smtClean="0"/>
              <a:pPr/>
              <a:t>11.05.2016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C679365-4072-494F-9318-F459699E9896}"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CEE4AE3-ECB6-40BE-B9D7-91D87ED0D48E}" type="datetimeFigureOut">
              <a:rPr lang="uk-UA" smtClean="0"/>
              <a:pPr/>
              <a:t>11.05.2016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C679365-4072-494F-9318-F459699E9896}" type="slidenum">
              <a:rPr lang="uk-UA" smtClean="0"/>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EE4AE3-ECB6-40BE-B9D7-91D87ED0D48E}" type="datetimeFigureOut">
              <a:rPr lang="uk-UA" smtClean="0"/>
              <a:pPr/>
              <a:t>11.05.2016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C679365-4072-494F-9318-F459699E9896}" type="slidenum">
              <a:rPr lang="uk-UA" smtClean="0"/>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CEE4AE3-ECB6-40BE-B9D7-91D87ED0D48E}" type="datetimeFigureOut">
              <a:rPr lang="uk-UA" smtClean="0"/>
              <a:pPr/>
              <a:t>11.05.2016</a:t>
            </a:fld>
            <a:endParaRPr lang="uk-UA"/>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C679365-4072-494F-9318-F459699E9896}" type="slidenum">
              <a:rPr lang="uk-UA" smtClean="0"/>
              <a:pPr/>
              <a:t>‹#›</a:t>
            </a:fld>
            <a:endParaRPr lang="uk-UA"/>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CEE4AE3-ECB6-40BE-B9D7-91D87ED0D48E}" type="datetimeFigureOut">
              <a:rPr lang="uk-UA" smtClean="0"/>
              <a:pPr/>
              <a:t>11.05.2016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AC679365-4072-494F-9318-F459699E9896}" type="slidenum">
              <a:rPr lang="uk-UA" smtClean="0"/>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CEE4AE3-ECB6-40BE-B9D7-91D87ED0D48E}" type="datetimeFigureOut">
              <a:rPr lang="uk-UA" smtClean="0"/>
              <a:pPr/>
              <a:t>11.05.2016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AC679365-4072-494F-9318-F459699E9896}" type="slidenum">
              <a:rPr lang="uk-UA" smtClean="0"/>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CEE4AE3-ECB6-40BE-B9D7-91D87ED0D48E}" type="datetimeFigureOut">
              <a:rPr lang="uk-UA" smtClean="0"/>
              <a:pPr/>
              <a:t>11.05.2016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AC679365-4072-494F-9318-F459699E9896}" type="slidenum">
              <a:rPr lang="uk-UA" smtClean="0"/>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9CEE4AE3-ECB6-40BE-B9D7-91D87ED0D48E}" type="datetimeFigureOut">
              <a:rPr lang="uk-UA" smtClean="0"/>
              <a:pPr/>
              <a:t>11.05.2016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AC679365-4072-494F-9318-F459699E9896}" type="slidenum">
              <a:rPr lang="uk-UA" smtClean="0"/>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CEE4AE3-ECB6-40BE-B9D7-91D87ED0D48E}" type="datetimeFigureOut">
              <a:rPr lang="uk-UA" smtClean="0"/>
              <a:pPr/>
              <a:t>11.05.2016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AC679365-4072-494F-9318-F459699E9896}" type="slidenum">
              <a:rPr lang="uk-UA" smtClean="0"/>
              <a:pPr/>
              <a:t>‹#›</a:t>
            </a:fld>
            <a:endParaRPr lang="uk-UA"/>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p>
            <a:fld id="{9CEE4AE3-ECB6-40BE-B9D7-91D87ED0D48E}" type="datetimeFigureOut">
              <a:rPr lang="uk-UA" smtClean="0"/>
              <a:pPr/>
              <a:t>11.05.2016</a:t>
            </a:fld>
            <a:endParaRPr lang="uk-UA"/>
          </a:p>
        </p:txBody>
      </p:sp>
      <p:sp>
        <p:nvSpPr>
          <p:cNvPr id="7" name="Slide Number Placeholder 6"/>
          <p:cNvSpPr>
            <a:spLocks noGrp="1"/>
          </p:cNvSpPr>
          <p:nvPr>
            <p:ph type="sldNum" sz="quarter" idx="12"/>
          </p:nvPr>
        </p:nvSpPr>
        <p:spPr/>
        <p:txBody>
          <a:bodyPr/>
          <a:lstStyle/>
          <a:p>
            <a:fld id="{AC679365-4072-494F-9318-F459699E9896}" type="slidenum">
              <a:rPr lang="uk-UA" smtClean="0"/>
              <a:pPr/>
              <a:t>‹#›</a:t>
            </a:fld>
            <a:endParaRPr lang="uk-UA"/>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uk-UA"/>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9CEE4AE3-ECB6-40BE-B9D7-91D87ED0D48E}" type="datetimeFigureOut">
              <a:rPr lang="uk-UA" smtClean="0"/>
              <a:pPr/>
              <a:t>11.05.2016</a:t>
            </a:fld>
            <a:endParaRPr lang="uk-U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uk-U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AC679365-4072-494F-9318-F459699E9896}" type="slidenum">
              <a:rPr lang="uk-UA" smtClean="0"/>
              <a:pPr/>
              <a:t>‹#›</a:t>
            </a:fld>
            <a:endParaRPr lang="uk-UA"/>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Business meeting</a:t>
            </a:r>
            <a:endParaRPr lang="uk-UA" dirty="0"/>
          </a:p>
        </p:txBody>
      </p:sp>
      <p:sp>
        <p:nvSpPr>
          <p:cNvPr id="4" name="TextBox 3"/>
          <p:cNvSpPr txBox="1"/>
          <p:nvPr/>
        </p:nvSpPr>
        <p:spPr>
          <a:xfrm>
            <a:off x="1447800" y="4648200"/>
            <a:ext cx="5029200" cy="461665"/>
          </a:xfrm>
          <a:prstGeom prst="rect">
            <a:avLst/>
          </a:prstGeom>
          <a:noFill/>
        </p:spPr>
        <p:txBody>
          <a:bodyPr wrap="square" rtlCol="0">
            <a:spAutoFit/>
          </a:bodyPr>
          <a:lstStyle/>
          <a:p>
            <a:pPr algn="ctr"/>
            <a:r>
              <a:rPr lang="en-US" sz="2400" b="1" dirty="0" smtClean="0">
                <a:solidFill>
                  <a:schemeClr val="bg1"/>
                </a:solidFill>
                <a:latin typeface="+mj-lt"/>
              </a:rPr>
              <a:t>IN WARSAW</a:t>
            </a:r>
            <a:endParaRPr lang="en-US" sz="2400" b="1" dirty="0">
              <a:solidFill>
                <a:schemeClr val="bg1"/>
              </a:solidFill>
              <a:latin typeface="+mj-lt"/>
            </a:endParaRPr>
          </a:p>
        </p:txBody>
      </p:sp>
    </p:spTree>
    <p:extLst>
      <p:ext uri="{BB962C8B-B14F-4D97-AF65-F5344CB8AC3E}">
        <p14:creationId xmlns:p14="http://schemas.microsoft.com/office/powerpoint/2010/main" xmlns="" val="40106379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81000"/>
            <a:ext cx="8686800" cy="4401205"/>
          </a:xfrm>
          <a:prstGeom prst="rect">
            <a:avLst/>
          </a:prstGeom>
          <a:noFill/>
        </p:spPr>
        <p:txBody>
          <a:bodyPr wrap="square" rtlCol="0">
            <a:spAutoFit/>
          </a:bodyPr>
          <a:lstStyle/>
          <a:p>
            <a:pPr algn="ctr"/>
            <a:r>
              <a:rPr lang="en-US" sz="3200" u="sng" dirty="0" smtClean="0">
                <a:solidFill>
                  <a:schemeClr val="tx2"/>
                </a:solidFill>
              </a:rPr>
              <a:t>Prices</a:t>
            </a:r>
            <a:r>
              <a:rPr lang="en-US" sz="3200" u="sng" dirty="0" smtClean="0">
                <a:solidFill>
                  <a:schemeClr val="tx2"/>
                </a:solidFill>
              </a:rPr>
              <a:t>:</a:t>
            </a:r>
          </a:p>
          <a:p>
            <a:pPr algn="ctr"/>
            <a:endParaRPr lang="en-US" sz="3200" u="sng" dirty="0" smtClean="0">
              <a:solidFill>
                <a:schemeClr val="tx2"/>
              </a:solidFill>
            </a:endParaRPr>
          </a:p>
          <a:p>
            <a:r>
              <a:rPr lang="en-US" sz="2400" dirty="0" smtClean="0">
                <a:solidFill>
                  <a:schemeClr val="tx2"/>
                </a:solidFill>
              </a:rPr>
              <a:t>Hotel – 1600/room × 50 = 80 000 </a:t>
            </a:r>
            <a:r>
              <a:rPr lang="en-US" sz="2400" dirty="0" err="1" smtClean="0">
                <a:solidFill>
                  <a:schemeClr val="tx2"/>
                </a:solidFill>
              </a:rPr>
              <a:t>zl</a:t>
            </a:r>
            <a:endParaRPr lang="en-US" sz="2400" dirty="0" smtClean="0">
              <a:solidFill>
                <a:schemeClr val="tx2"/>
              </a:solidFill>
            </a:endParaRPr>
          </a:p>
          <a:p>
            <a:endParaRPr lang="en-US" sz="2400" dirty="0" smtClean="0">
              <a:solidFill>
                <a:schemeClr val="tx2"/>
              </a:solidFill>
            </a:endParaRPr>
          </a:p>
          <a:p>
            <a:r>
              <a:rPr lang="en-US" sz="2400" dirty="0" smtClean="0">
                <a:solidFill>
                  <a:schemeClr val="tx2"/>
                </a:solidFill>
              </a:rPr>
              <a:t>Conference hall – 140 </a:t>
            </a:r>
            <a:r>
              <a:rPr lang="en-US" sz="2400" dirty="0" err="1" smtClean="0">
                <a:solidFill>
                  <a:schemeClr val="tx2"/>
                </a:solidFill>
              </a:rPr>
              <a:t>zl</a:t>
            </a:r>
            <a:r>
              <a:rPr lang="en-US" sz="2400" dirty="0" smtClean="0">
                <a:solidFill>
                  <a:schemeClr val="tx2"/>
                </a:solidFill>
              </a:rPr>
              <a:t>/person × 50 = 7000 </a:t>
            </a:r>
            <a:r>
              <a:rPr lang="en-US" sz="2400" dirty="0" err="1" smtClean="0">
                <a:solidFill>
                  <a:schemeClr val="tx2"/>
                </a:solidFill>
              </a:rPr>
              <a:t>zl</a:t>
            </a:r>
            <a:endParaRPr lang="en-US" sz="2400" dirty="0" smtClean="0">
              <a:solidFill>
                <a:schemeClr val="tx2"/>
              </a:solidFill>
            </a:endParaRPr>
          </a:p>
          <a:p>
            <a:endParaRPr lang="en-US" sz="2400" dirty="0" smtClean="0">
              <a:solidFill>
                <a:schemeClr val="tx2"/>
              </a:solidFill>
            </a:endParaRPr>
          </a:p>
          <a:p>
            <a:r>
              <a:rPr lang="en-US" sz="2400" dirty="0" smtClean="0">
                <a:solidFill>
                  <a:schemeClr val="tx2"/>
                </a:solidFill>
              </a:rPr>
              <a:t>Parking – 160 </a:t>
            </a:r>
            <a:r>
              <a:rPr lang="en-US" sz="2400" dirty="0" err="1" smtClean="0">
                <a:solidFill>
                  <a:schemeClr val="tx2"/>
                </a:solidFill>
              </a:rPr>
              <a:t>zl</a:t>
            </a:r>
            <a:r>
              <a:rPr lang="en-US" sz="2400" dirty="0" smtClean="0">
                <a:solidFill>
                  <a:schemeClr val="tx2"/>
                </a:solidFill>
              </a:rPr>
              <a:t> per 2 nights – one </a:t>
            </a:r>
            <a:r>
              <a:rPr lang="en-US" sz="2400" dirty="0" smtClean="0">
                <a:solidFill>
                  <a:schemeClr val="tx2"/>
                </a:solidFill>
              </a:rPr>
              <a:t>car</a:t>
            </a:r>
          </a:p>
          <a:p>
            <a:endParaRPr lang="en-US" sz="2400" dirty="0" smtClean="0">
              <a:solidFill>
                <a:schemeClr val="tx2"/>
              </a:solidFill>
            </a:endParaRPr>
          </a:p>
          <a:p>
            <a:r>
              <a:rPr lang="en-US" sz="2400" dirty="0" smtClean="0">
                <a:solidFill>
                  <a:schemeClr val="tx2"/>
                </a:solidFill>
              </a:rPr>
              <a:t>Excursion - 140 </a:t>
            </a:r>
            <a:r>
              <a:rPr lang="en-US" sz="2400" dirty="0" err="1" smtClean="0">
                <a:solidFill>
                  <a:schemeClr val="tx2"/>
                </a:solidFill>
              </a:rPr>
              <a:t>zl</a:t>
            </a:r>
            <a:r>
              <a:rPr lang="en-US" sz="2400" dirty="0" smtClean="0">
                <a:solidFill>
                  <a:schemeClr val="tx2"/>
                </a:solidFill>
              </a:rPr>
              <a:t>/person × 50 = 7000 </a:t>
            </a:r>
            <a:r>
              <a:rPr lang="en-US" sz="2400" dirty="0" err="1" smtClean="0">
                <a:solidFill>
                  <a:schemeClr val="tx2"/>
                </a:solidFill>
              </a:rPr>
              <a:t>zl</a:t>
            </a:r>
            <a:endParaRPr lang="en-US" sz="2400" dirty="0" smtClean="0">
              <a:solidFill>
                <a:schemeClr val="tx2"/>
              </a:solidFill>
            </a:endParaRPr>
          </a:p>
          <a:p>
            <a:endParaRPr lang="en-US" sz="2400" dirty="0" smtClean="0">
              <a:solidFill>
                <a:schemeClr val="tx2"/>
              </a:solidFill>
            </a:endParaRPr>
          </a:p>
          <a:p>
            <a:r>
              <a:rPr lang="en-US" sz="2400" dirty="0" smtClean="0">
                <a:solidFill>
                  <a:schemeClr val="tx2"/>
                </a:solidFill>
              </a:rPr>
              <a:t>			</a:t>
            </a:r>
            <a:r>
              <a:rPr lang="en-US" sz="2400" b="1" u="sng" dirty="0" smtClean="0">
                <a:solidFill>
                  <a:schemeClr val="tx2"/>
                </a:solidFill>
              </a:rPr>
              <a:t>Total</a:t>
            </a:r>
            <a:r>
              <a:rPr lang="en-US" sz="2400" dirty="0" smtClean="0">
                <a:solidFill>
                  <a:schemeClr val="tx2"/>
                </a:solidFill>
              </a:rPr>
              <a:t>: 94 000 </a:t>
            </a:r>
            <a:r>
              <a:rPr lang="en-US" sz="2400" dirty="0" err="1" smtClean="0">
                <a:solidFill>
                  <a:schemeClr val="tx2"/>
                </a:solidFill>
              </a:rPr>
              <a:t>zl</a:t>
            </a:r>
            <a:r>
              <a:rPr lang="en-US" sz="2400" dirty="0" smtClean="0">
                <a:solidFill>
                  <a:schemeClr val="tx2"/>
                </a:solidFill>
              </a:rPr>
              <a:t> without parking</a:t>
            </a:r>
            <a:endParaRPr lang="en-US" sz="2400" dirty="0">
              <a:solidFill>
                <a:schemeClr val="tx2"/>
              </a:solidFill>
            </a:endParaRPr>
          </a:p>
        </p:txBody>
      </p:sp>
      <p:pic>
        <p:nvPicPr>
          <p:cNvPr id="5132" name="Picture 1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2400" y="4419600"/>
            <a:ext cx="2743200" cy="2081525"/>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85820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7810" y="1700808"/>
            <a:ext cx="7632848" cy="1938992"/>
          </a:xfrm>
          <a:prstGeom prst="rect">
            <a:avLst/>
          </a:prstGeom>
          <a:noFill/>
        </p:spPr>
        <p:txBody>
          <a:bodyPr wrap="square" rtlCol="0">
            <a:spAutoFit/>
          </a:bodyPr>
          <a:lstStyle/>
          <a:p>
            <a:pPr algn="ctr"/>
            <a:r>
              <a:rPr lang="en-US" sz="6000" dirty="0">
                <a:solidFill>
                  <a:schemeClr val="tx2"/>
                </a:solidFill>
              </a:rPr>
              <a:t>T</a:t>
            </a:r>
            <a:r>
              <a:rPr lang="en-US" sz="6000" dirty="0" smtClean="0">
                <a:solidFill>
                  <a:schemeClr val="tx2"/>
                </a:solidFill>
              </a:rPr>
              <a:t>hank </a:t>
            </a:r>
            <a:r>
              <a:rPr lang="en-US" sz="6000" dirty="0">
                <a:solidFill>
                  <a:schemeClr val="tx2"/>
                </a:solidFill>
              </a:rPr>
              <a:t>you for </a:t>
            </a:r>
            <a:r>
              <a:rPr lang="en-US" sz="6000" dirty="0" smtClean="0">
                <a:solidFill>
                  <a:schemeClr val="tx2"/>
                </a:solidFill>
              </a:rPr>
              <a:t>attention!</a:t>
            </a:r>
            <a:endParaRPr lang="uk-UA" sz="6000" dirty="0">
              <a:solidFill>
                <a:schemeClr val="tx2"/>
              </a:solidFill>
            </a:endParaRPr>
          </a:p>
        </p:txBody>
      </p:sp>
    </p:spTree>
    <p:extLst>
      <p:ext uri="{BB962C8B-B14F-4D97-AF65-F5344CB8AC3E}">
        <p14:creationId xmlns:p14="http://schemas.microsoft.com/office/powerpoint/2010/main" xmlns="" val="2392391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u="sng" dirty="0" err="1" smtClean="0">
                <a:solidFill>
                  <a:schemeClr val="tx2"/>
                </a:solidFill>
                <a:latin typeface="+mn-lt"/>
              </a:rPr>
              <a:t>warsaw</a:t>
            </a:r>
            <a:endParaRPr lang="en-US" u="sng" dirty="0">
              <a:solidFill>
                <a:schemeClr val="tx2"/>
              </a:solidFill>
              <a:latin typeface="+mn-lt"/>
            </a:endParaRPr>
          </a:p>
        </p:txBody>
      </p:sp>
      <p:sp>
        <p:nvSpPr>
          <p:cNvPr id="3" name="Содержимое 2"/>
          <p:cNvSpPr>
            <a:spLocks noGrp="1"/>
          </p:cNvSpPr>
          <p:nvPr>
            <p:ph idx="1"/>
          </p:nvPr>
        </p:nvSpPr>
        <p:spPr>
          <a:xfrm>
            <a:off x="-152400" y="1828800"/>
            <a:ext cx="9296400" cy="5029200"/>
          </a:xfrm>
        </p:spPr>
        <p:txBody>
          <a:bodyPr>
            <a:noAutofit/>
          </a:bodyPr>
          <a:lstStyle/>
          <a:p>
            <a:pPr>
              <a:lnSpc>
                <a:spcPct val="120000"/>
              </a:lnSpc>
              <a:buNone/>
            </a:pPr>
            <a:r>
              <a:rPr lang="en-US" sz="1600" dirty="0" smtClean="0"/>
              <a:t>	Warsaw</a:t>
            </a:r>
            <a:r>
              <a:rPr lang="en-US" sz="1600" dirty="0" smtClean="0"/>
              <a:t>, the capital of the </a:t>
            </a:r>
            <a:r>
              <a:rPr lang="en-US" sz="1600" dirty="0" err="1" smtClean="0"/>
              <a:t>Mazovia</a:t>
            </a:r>
            <a:r>
              <a:rPr lang="en-US" sz="1600" dirty="0" smtClean="0"/>
              <a:t> region and the nation(since 1918), </a:t>
            </a:r>
            <a:r>
              <a:rPr lang="en-US" sz="1600" dirty="0" smtClean="0"/>
              <a:t>with its</a:t>
            </a:r>
            <a:r>
              <a:rPr lang="en-US" sz="1600" dirty="0" smtClean="0"/>
              <a:t> communication channel to the whole world via The Chopin International Airport, is one of the fastest developing cities of the European Union. The leading CEE financial centre hosts the headquarters of many banks and companies and offers great business opportunities. Warsaw has an extraordinarily dynamic stock exchange, where both central-eastern and western companies list their shares. It is also an immense scientific and academic centre, a furnace of talents in many areas of knowledge – from humanistic sciences to economy and from management to information technology (about 370.000 students).</a:t>
            </a:r>
          </a:p>
          <a:p>
            <a:pPr>
              <a:lnSpc>
                <a:spcPct val="120000"/>
              </a:lnSpc>
              <a:buNone/>
            </a:pPr>
            <a:r>
              <a:rPr lang="en-US" sz="1600" dirty="0" smtClean="0"/>
              <a:t>	</a:t>
            </a:r>
            <a:r>
              <a:rPr lang="en-US" sz="1600" dirty="0" err="1" smtClean="0"/>
              <a:t>Mazovia</a:t>
            </a:r>
            <a:r>
              <a:rPr lang="en-US" sz="1600" dirty="0" smtClean="0"/>
              <a:t> </a:t>
            </a:r>
            <a:r>
              <a:rPr lang="en-US" sz="1600" dirty="0" smtClean="0"/>
              <a:t>is one of the most dynamically developing regions in Poland and in Central-Eastern Europe. It is an attractive area for economic investment, not only due to its cross road geographical placement, but as a result of </a:t>
            </a:r>
            <a:r>
              <a:rPr lang="en-US" sz="1600" dirty="0" err="1" smtClean="0"/>
              <a:t>Mazovia’s</a:t>
            </a:r>
            <a:r>
              <a:rPr lang="en-US" sz="1600" dirty="0" smtClean="0"/>
              <a:t> role in the national </a:t>
            </a:r>
            <a:r>
              <a:rPr lang="en-US" sz="1600" dirty="0" err="1" smtClean="0"/>
              <a:t>economy.The</a:t>
            </a:r>
            <a:r>
              <a:rPr lang="en-US" sz="1600" dirty="0" smtClean="0"/>
              <a:t> region produces as much as 20% of the national income and attracts 30% of all foreign investments. Its present industrial potential together with well developed telecommunication infrastructure, agricultural capacity and the most productive human resources in the country, create an unlimited perspective of fast returns on investments.</a:t>
            </a:r>
          </a:p>
          <a:p>
            <a:pPr fontAlgn="base">
              <a:lnSpc>
                <a:spcPct val="120000"/>
              </a:lnSpc>
              <a:buNone/>
            </a:pPr>
            <a:r>
              <a:rPr lang="en-US" sz="1600" dirty="0" smtClean="0"/>
              <a:t/>
            </a:r>
            <a:br>
              <a:rPr lang="en-US" sz="1600" dirty="0" smtClean="0"/>
            </a:br>
            <a:endParaRPr lang="en-US" sz="1600" dirty="0"/>
          </a:p>
        </p:txBody>
      </p:sp>
      <p:pic>
        <p:nvPicPr>
          <p:cNvPr id="26626" name="Picture 2" descr="Flag of Warsaw.svg"/>
          <p:cNvPicPr>
            <a:picLocks noChangeAspect="1" noChangeArrowheads="1"/>
          </p:cNvPicPr>
          <p:nvPr/>
        </p:nvPicPr>
        <p:blipFill>
          <a:blip r:embed="rId2" cstate="print"/>
          <a:srcRect/>
          <a:stretch>
            <a:fillRect/>
          </a:stretch>
        </p:blipFill>
        <p:spPr bwMode="auto">
          <a:xfrm>
            <a:off x="457200" y="381000"/>
            <a:ext cx="1447799" cy="904874"/>
          </a:xfrm>
          <a:prstGeom prst="rect">
            <a:avLst/>
          </a:prstGeom>
          <a:ln>
            <a:noFill/>
          </a:ln>
          <a:effectLst>
            <a:outerShdw blurRad="190500" algn="tl" rotWithShape="0">
              <a:srgbClr val="000000">
                <a:alpha val="70000"/>
              </a:srgbClr>
            </a:outerShdw>
          </a:effectLst>
        </p:spPr>
      </p:pic>
      <p:pic>
        <p:nvPicPr>
          <p:cNvPr id="26628" name="Picture 4" descr="POL Warszawa COA.svg"/>
          <p:cNvPicPr>
            <a:picLocks noChangeAspect="1" noChangeArrowheads="1"/>
          </p:cNvPicPr>
          <p:nvPr/>
        </p:nvPicPr>
        <p:blipFill>
          <a:blip r:embed="rId3" cstate="print"/>
          <a:srcRect/>
          <a:stretch>
            <a:fillRect/>
          </a:stretch>
        </p:blipFill>
        <p:spPr bwMode="auto">
          <a:xfrm>
            <a:off x="7696200" y="228600"/>
            <a:ext cx="1091121" cy="18288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p:cNvSpPr>
            <a:spLocks noGrp="1"/>
          </p:cNvSpPr>
          <p:nvPr>
            <p:ph idx="4294967295"/>
          </p:nvPr>
        </p:nvSpPr>
        <p:spPr>
          <a:xfrm>
            <a:off x="0" y="333375"/>
            <a:ext cx="8229600" cy="581025"/>
          </a:xfrm>
        </p:spPr>
        <p:txBody>
          <a:bodyPr>
            <a:normAutofit fontScale="25000" lnSpcReduction="20000"/>
          </a:bodyPr>
          <a:lstStyle/>
          <a:p>
            <a:pPr>
              <a:buNone/>
            </a:pPr>
            <a:r>
              <a:rPr lang="en-US" sz="8000" u="sng" dirty="0" smtClean="0"/>
              <a:t>Date</a:t>
            </a:r>
            <a:r>
              <a:rPr lang="en-US" sz="8000" dirty="0" smtClean="0"/>
              <a:t>: 18</a:t>
            </a:r>
            <a:r>
              <a:rPr lang="en-US" sz="8000" baseline="30000" dirty="0" smtClean="0"/>
              <a:t>th</a:t>
            </a:r>
            <a:r>
              <a:rPr lang="en-US" sz="8000" dirty="0" smtClean="0"/>
              <a:t> May – 20</a:t>
            </a:r>
            <a:r>
              <a:rPr lang="en-US" sz="8000" baseline="30000" dirty="0" smtClean="0"/>
              <a:t>th</a:t>
            </a:r>
            <a:r>
              <a:rPr lang="en-US" sz="8000" dirty="0" smtClean="0"/>
              <a:t> </a:t>
            </a:r>
            <a:r>
              <a:rPr lang="en-US" sz="8000" dirty="0" smtClean="0"/>
              <a:t>May</a:t>
            </a:r>
            <a:endParaRPr lang="ru-RU" sz="8000" dirty="0" smtClean="0"/>
          </a:p>
          <a:p>
            <a:pPr>
              <a:buNone/>
            </a:pPr>
            <a:endParaRPr lang="en-US" sz="8000" dirty="0" smtClean="0"/>
          </a:p>
          <a:p>
            <a:pPr>
              <a:buNone/>
            </a:pPr>
            <a:r>
              <a:rPr lang="en-US" sz="8000" u="sng" dirty="0" smtClean="0"/>
              <a:t>Location</a:t>
            </a:r>
            <a:r>
              <a:rPr lang="en-US" sz="8000" dirty="0" smtClean="0"/>
              <a:t>: Radisson </a:t>
            </a:r>
            <a:r>
              <a:rPr lang="en-US" sz="8000" dirty="0" err="1" smtClean="0"/>
              <a:t>Blu</a:t>
            </a:r>
            <a:r>
              <a:rPr lang="en-US" sz="8000" dirty="0" smtClean="0"/>
              <a:t> </a:t>
            </a:r>
            <a:r>
              <a:rPr lang="en-US" sz="8000" dirty="0" err="1" smtClean="0"/>
              <a:t>Sobieski</a:t>
            </a:r>
            <a:r>
              <a:rPr lang="en-US" sz="8000" dirty="0" smtClean="0"/>
              <a:t> </a:t>
            </a:r>
            <a:r>
              <a:rPr lang="en-US" sz="8000" dirty="0" smtClean="0"/>
              <a:t>Hotel, </a:t>
            </a:r>
            <a:r>
              <a:rPr lang="en-US" sz="8000" dirty="0" smtClean="0"/>
              <a:t>Warsaw</a:t>
            </a:r>
            <a:endParaRPr lang="ru-RU" sz="8000" dirty="0" smtClean="0"/>
          </a:p>
          <a:p>
            <a:pPr>
              <a:buNone/>
            </a:pPr>
            <a:endParaRPr lang="ru-RU" dirty="0" smtClean="0"/>
          </a:p>
          <a:p>
            <a:pPr>
              <a:buNone/>
            </a:pPr>
            <a:r>
              <a:rPr lang="ru-RU" sz="2600" dirty="0" smtClean="0"/>
              <a:t>	</a:t>
            </a:r>
            <a:endParaRPr lang="en-US" dirty="0" smtClean="0"/>
          </a:p>
          <a:p>
            <a:pPr marL="114300" indent="0">
              <a:lnSpc>
                <a:spcPct val="120000"/>
              </a:lnSpc>
              <a:buNone/>
            </a:pP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uk-UA" dirty="0"/>
          </a:p>
        </p:txBody>
      </p:sp>
      <p:sp>
        <p:nvSpPr>
          <p:cNvPr id="5" name="Прямоугольник 4"/>
          <p:cNvSpPr/>
          <p:nvPr/>
        </p:nvSpPr>
        <p:spPr>
          <a:xfrm>
            <a:off x="228600" y="1371600"/>
            <a:ext cx="8610600" cy="2308324"/>
          </a:xfrm>
          <a:prstGeom prst="rect">
            <a:avLst/>
          </a:prstGeom>
        </p:spPr>
        <p:txBody>
          <a:bodyPr wrap="square">
            <a:spAutoFit/>
          </a:bodyPr>
          <a:lstStyle/>
          <a:p>
            <a:r>
              <a:rPr lang="en-US" dirty="0" smtClean="0">
                <a:solidFill>
                  <a:schemeClr val="tx2"/>
                </a:solidFill>
              </a:rPr>
              <a:t>Located in the business district near the heart of Warsaw, this hotel lies within walking distance of the railway station and only 6 kilometers from the airport. Guests enjoy easy access to many corporate offices, the EXPO XXI conference center and attractions like the </a:t>
            </a:r>
            <a:r>
              <a:rPr lang="en-US" dirty="0" err="1" smtClean="0">
                <a:solidFill>
                  <a:schemeClr val="tx2"/>
                </a:solidFill>
              </a:rPr>
              <a:t>Fryderyk</a:t>
            </a:r>
            <a:r>
              <a:rPr lang="en-US" dirty="0" smtClean="0">
                <a:solidFill>
                  <a:schemeClr val="tx2"/>
                </a:solidFill>
              </a:rPr>
              <a:t> Chopin Museum. Each of the 435 rooms and suites boasts amenities such as a mini bar, satellite channels and a convenient work desk. The </a:t>
            </a:r>
            <a:r>
              <a:rPr lang="en-US" dirty="0" err="1" smtClean="0">
                <a:solidFill>
                  <a:schemeClr val="tx2"/>
                </a:solidFill>
              </a:rPr>
              <a:t>Trylogia</a:t>
            </a:r>
            <a:r>
              <a:rPr lang="en-US" dirty="0" smtClean="0">
                <a:solidFill>
                  <a:schemeClr val="tx2"/>
                </a:solidFill>
              </a:rPr>
              <a:t> Restaurant serves authentic Polish cuisine, while the elegant </a:t>
            </a:r>
            <a:r>
              <a:rPr lang="en-US" dirty="0" err="1" smtClean="0">
                <a:solidFill>
                  <a:schemeClr val="tx2"/>
                </a:solidFill>
              </a:rPr>
              <a:t>Marysieńka</a:t>
            </a:r>
            <a:r>
              <a:rPr lang="en-US" dirty="0" smtClean="0">
                <a:solidFill>
                  <a:schemeClr val="tx2"/>
                </a:solidFill>
              </a:rPr>
              <a:t> hosts Super Breakfast Buffet and can be reserved for private events. </a:t>
            </a:r>
            <a:endParaRPr lang="en-US" dirty="0">
              <a:solidFill>
                <a:schemeClr val="tx2"/>
              </a:solidFill>
            </a:endParaRPr>
          </a:p>
        </p:txBody>
      </p:sp>
      <p:pic>
        <p:nvPicPr>
          <p:cNvPr id="9218" name="Picture 2" descr="http://r-ec.bstatic.com/images/hotel/840x460/143/14375464.jpg"/>
          <p:cNvPicPr>
            <a:picLocks noChangeAspect="1" noChangeArrowheads="1"/>
          </p:cNvPicPr>
          <p:nvPr/>
        </p:nvPicPr>
        <p:blipFill>
          <a:blip r:embed="rId2"/>
          <a:srcRect/>
          <a:stretch>
            <a:fillRect/>
          </a:stretch>
        </p:blipFill>
        <p:spPr bwMode="auto">
          <a:xfrm>
            <a:off x="4343400" y="3886200"/>
            <a:ext cx="4591877" cy="2514600"/>
          </a:xfrm>
          <a:prstGeom prst="rect">
            <a:avLst/>
          </a:prstGeom>
          <a:ln>
            <a:noFill/>
          </a:ln>
          <a:effectLst>
            <a:softEdge rad="112500"/>
          </a:effectLst>
        </p:spPr>
      </p:pic>
      <p:sp>
        <p:nvSpPr>
          <p:cNvPr id="7" name="Прямоугольник 6"/>
          <p:cNvSpPr/>
          <p:nvPr/>
        </p:nvSpPr>
        <p:spPr>
          <a:xfrm>
            <a:off x="228600" y="3657600"/>
            <a:ext cx="4191000" cy="2585323"/>
          </a:xfrm>
          <a:prstGeom prst="rect">
            <a:avLst/>
          </a:prstGeom>
        </p:spPr>
        <p:txBody>
          <a:bodyPr wrap="square">
            <a:spAutoFit/>
          </a:bodyPr>
          <a:lstStyle/>
          <a:p>
            <a:r>
              <a:rPr lang="en-US" dirty="0" smtClean="0">
                <a:solidFill>
                  <a:schemeClr val="tx2"/>
                </a:solidFill>
              </a:rPr>
              <a:t>Home to a SPA and fitness center, a beauty salon and a secure, indoor parking garage with 147 spaces, the hotel promises Warsaw visitors a stress-free stay. The versatile meeting rooms can accommodate up to 800 guests and are well-suited for conferences, banquets and weddings.</a:t>
            </a:r>
            <a:endParaRPr lang="en-US" dirty="0"/>
          </a:p>
        </p:txBody>
      </p:sp>
    </p:spTree>
    <p:extLst>
      <p:ext uri="{BB962C8B-B14F-4D97-AF65-F5344CB8AC3E}">
        <p14:creationId xmlns:p14="http://schemas.microsoft.com/office/powerpoint/2010/main" xmlns="" val="4174239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228600"/>
            <a:ext cx="8686800" cy="3231654"/>
          </a:xfrm>
          <a:prstGeom prst="rect">
            <a:avLst/>
          </a:prstGeom>
        </p:spPr>
        <p:txBody>
          <a:bodyPr wrap="square">
            <a:spAutoFit/>
          </a:bodyPr>
          <a:lstStyle/>
          <a:p>
            <a:pPr algn="ctr"/>
            <a:r>
              <a:rPr lang="en-US" sz="2800" u="sng" dirty="0" smtClean="0">
                <a:solidFill>
                  <a:schemeClr val="tx2"/>
                </a:solidFill>
              </a:rPr>
              <a:t>Rooms</a:t>
            </a:r>
          </a:p>
          <a:p>
            <a:pPr algn="ctr"/>
            <a:endParaRPr lang="en-US" sz="1400" u="sng" dirty="0" smtClean="0">
              <a:solidFill>
                <a:schemeClr val="tx2"/>
              </a:solidFill>
            </a:endParaRPr>
          </a:p>
          <a:p>
            <a:r>
              <a:rPr lang="en-US" dirty="0" smtClean="0">
                <a:solidFill>
                  <a:schemeClr val="tx2"/>
                </a:solidFill>
              </a:rPr>
              <a:t>The </a:t>
            </a:r>
            <a:r>
              <a:rPr lang="en-US" dirty="0" smtClean="0">
                <a:solidFill>
                  <a:schemeClr val="tx2"/>
                </a:solidFill>
              </a:rPr>
              <a:t>hotel boasts 435 comfortable rooms, including 69 Business Class rooms and 47 Suites, all of which are the perfect place to relax. All standard rooms are equipped with free high-speed Internet access and in-room safes including laptop charging facilities, LCD televisions, in-room movies, coffee &amp; tea making facilities, iron and ironing board, mini bar and individually controlled air conditioning. Business Class rooms additionally feature </a:t>
            </a:r>
            <a:r>
              <a:rPr lang="en-US" dirty="0" err="1" smtClean="0">
                <a:solidFill>
                  <a:schemeClr val="tx2"/>
                </a:solidFill>
              </a:rPr>
              <a:t>Nespresso</a:t>
            </a:r>
            <a:r>
              <a:rPr lang="en-US" dirty="0" smtClean="0">
                <a:solidFill>
                  <a:schemeClr val="tx2"/>
                </a:solidFill>
              </a:rPr>
              <a:t> coffee machines, daily newspapers, free in-room movies, bathrobes and slippers, well-appointed bathrooms with heated floors and rain showers. </a:t>
            </a:r>
            <a:endParaRPr lang="en-US" dirty="0">
              <a:solidFill>
                <a:schemeClr val="tx2"/>
              </a:solidFill>
            </a:endParaRPr>
          </a:p>
        </p:txBody>
      </p:sp>
      <p:pic>
        <p:nvPicPr>
          <p:cNvPr id="25602" name="Picture 2" descr="http://www.tatur.ua/useruploads/hotels_images/Radisson-Blu-Sobieski1_5c95c.jpg"/>
          <p:cNvPicPr>
            <a:picLocks noChangeAspect="1" noChangeArrowheads="1"/>
          </p:cNvPicPr>
          <p:nvPr/>
        </p:nvPicPr>
        <p:blipFill>
          <a:blip r:embed="rId2"/>
          <a:srcRect/>
          <a:stretch>
            <a:fillRect/>
          </a:stretch>
        </p:blipFill>
        <p:spPr bwMode="auto">
          <a:xfrm>
            <a:off x="1143000" y="3505200"/>
            <a:ext cx="7086600" cy="2789715"/>
          </a:xfrm>
          <a:prstGeom prst="rect">
            <a:avLst/>
          </a:prstGeom>
          <a:ln>
            <a:noFill/>
          </a:ln>
          <a:effectLst>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228600"/>
            <a:ext cx="8610600" cy="3262432"/>
          </a:xfrm>
          <a:prstGeom prst="rect">
            <a:avLst/>
          </a:prstGeom>
        </p:spPr>
        <p:txBody>
          <a:bodyPr wrap="square">
            <a:spAutoFit/>
          </a:bodyPr>
          <a:lstStyle/>
          <a:p>
            <a:pPr algn="ctr"/>
            <a:r>
              <a:rPr lang="en-US" sz="2800" u="sng" dirty="0" smtClean="0">
                <a:solidFill>
                  <a:schemeClr val="tx2"/>
                </a:solidFill>
              </a:rPr>
              <a:t>Transportation</a:t>
            </a:r>
          </a:p>
          <a:p>
            <a:pPr algn="ctr"/>
            <a:endParaRPr lang="en-US" u="sng" dirty="0" smtClean="0">
              <a:solidFill>
                <a:schemeClr val="tx2"/>
              </a:solidFill>
            </a:endParaRPr>
          </a:p>
          <a:p>
            <a:r>
              <a:rPr lang="en-US" sz="2000" dirty="0" smtClean="0">
                <a:solidFill>
                  <a:schemeClr val="tx2"/>
                </a:solidFill>
              </a:rPr>
              <a:t>The </a:t>
            </a:r>
            <a:r>
              <a:rPr lang="en-US" sz="2000" dirty="0" smtClean="0">
                <a:solidFill>
                  <a:schemeClr val="tx2"/>
                </a:solidFill>
              </a:rPr>
              <a:t>hotel is situated 300 km from Krakow, 120 km from Lodz, and 290 km from Katowice. By train: Central Railway Station in Warsaw is located only 1 km away from the hotel. Located on the </a:t>
            </a:r>
            <a:r>
              <a:rPr lang="en-US" sz="2000" dirty="0" err="1" smtClean="0">
                <a:solidFill>
                  <a:schemeClr val="tx2"/>
                </a:solidFill>
              </a:rPr>
              <a:t>Jerozolimskie</a:t>
            </a:r>
            <a:r>
              <a:rPr lang="en-US" sz="2000" dirty="0" smtClean="0">
                <a:solidFill>
                  <a:schemeClr val="tx2"/>
                </a:solidFill>
              </a:rPr>
              <a:t> Avenue, it may be easily reached by bus lines no. 127, 128, 130,157, 158, 175, 422 and 504 and tram lines no. 7, 8, 9, 22, 24 and 25. From the airport: Radisson </a:t>
            </a:r>
            <a:r>
              <a:rPr lang="en-US" sz="2000" dirty="0" err="1" smtClean="0">
                <a:solidFill>
                  <a:schemeClr val="tx2"/>
                </a:solidFill>
              </a:rPr>
              <a:t>Blu</a:t>
            </a:r>
            <a:r>
              <a:rPr lang="en-US" sz="2000" dirty="0" smtClean="0">
                <a:solidFill>
                  <a:schemeClr val="tx2"/>
                </a:solidFill>
              </a:rPr>
              <a:t> </a:t>
            </a:r>
            <a:r>
              <a:rPr lang="en-US" sz="2000" dirty="0" err="1" smtClean="0">
                <a:solidFill>
                  <a:schemeClr val="tx2"/>
                </a:solidFill>
              </a:rPr>
              <a:t>Sobieski</a:t>
            </a:r>
            <a:r>
              <a:rPr lang="en-US" sz="2000" dirty="0" smtClean="0">
                <a:solidFill>
                  <a:schemeClr val="tx2"/>
                </a:solidFill>
              </a:rPr>
              <a:t> Hotel Warsaw is just 6 km away from the largest airport in Poland. The hotel provides taxi transfer straight to and from the airport for an additional charge. </a:t>
            </a:r>
            <a:endParaRPr lang="en-US" sz="2000" dirty="0">
              <a:solidFill>
                <a:schemeClr val="tx2"/>
              </a:solidFill>
            </a:endParaRPr>
          </a:p>
        </p:txBody>
      </p:sp>
      <p:pic>
        <p:nvPicPr>
          <p:cNvPr id="24578" name="Picture 2" descr="http://www.votpusk.ru/story/edit/foto/large/30557.jpg"/>
          <p:cNvPicPr>
            <a:picLocks noChangeAspect="1" noChangeArrowheads="1"/>
          </p:cNvPicPr>
          <p:nvPr/>
        </p:nvPicPr>
        <p:blipFill>
          <a:blip r:embed="rId2" cstate="print"/>
          <a:srcRect/>
          <a:stretch>
            <a:fillRect/>
          </a:stretch>
        </p:blipFill>
        <p:spPr bwMode="auto">
          <a:xfrm>
            <a:off x="304800" y="3657600"/>
            <a:ext cx="3962400" cy="2892552"/>
          </a:xfrm>
          <a:prstGeom prst="rect">
            <a:avLst/>
          </a:prstGeom>
          <a:ln>
            <a:noFill/>
          </a:ln>
          <a:effectLst>
            <a:softEdge rad="112500"/>
          </a:effectLst>
        </p:spPr>
      </p:pic>
      <p:pic>
        <p:nvPicPr>
          <p:cNvPr id="24580" name="Picture 4" descr="http://www.abw.by/photos/news/144826_1_350.jpg"/>
          <p:cNvPicPr>
            <a:picLocks noChangeAspect="1" noChangeArrowheads="1"/>
          </p:cNvPicPr>
          <p:nvPr/>
        </p:nvPicPr>
        <p:blipFill>
          <a:blip r:embed="rId3"/>
          <a:srcRect/>
          <a:stretch>
            <a:fillRect/>
          </a:stretch>
        </p:blipFill>
        <p:spPr bwMode="auto">
          <a:xfrm>
            <a:off x="4648200" y="3657600"/>
            <a:ext cx="4354284" cy="2895600"/>
          </a:xfrm>
          <a:prstGeom prst="rect">
            <a:avLst/>
          </a:prstGeom>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304800" y="152400"/>
            <a:ext cx="8686800" cy="51090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i="0" u="sng" strike="noStrike" cap="none" normalizeH="0" baseline="0" dirty="0" smtClean="0">
                <a:ln>
                  <a:noFill/>
                </a:ln>
                <a:solidFill>
                  <a:schemeClr val="tx2"/>
                </a:solidFill>
                <a:effectLst/>
                <a:ea typeface="Times New Roman" pitchFamily="18" charset="0"/>
                <a:cs typeface="Times New Roman" pitchFamily="18" charset="0"/>
              </a:rPr>
              <a:t>Conference hall</a:t>
            </a:r>
            <a:endParaRPr kumimoji="0" lang="ru-RU" sz="2000" i="0" u="sng" strike="noStrike" cap="none" normalizeH="0" baseline="0" dirty="0" smtClean="0">
              <a:ln>
                <a:noFill/>
              </a:ln>
              <a:solidFill>
                <a:schemeClr val="tx2"/>
              </a:solidFill>
              <a:effectLst/>
              <a:ea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2"/>
                </a:solidFill>
                <a:effectLst/>
                <a:ea typeface="Times New Roman" pitchFamily="18" charset="0"/>
                <a:cs typeface="Times New Roman" pitchFamily="18" charset="0"/>
              </a:rPr>
              <a:t>Each meeting room includes audiovisual equipment and Free high-speed, wireless Internet, and</a:t>
            </a:r>
            <a:r>
              <a:rPr lang="ru-RU" dirty="0" smtClean="0">
                <a:solidFill>
                  <a:schemeClr val="tx2"/>
                </a:solidFill>
                <a:ea typeface="Times New Roman" pitchFamily="18" charset="0"/>
                <a:cs typeface="Times New Roman" pitchFamily="18" charset="0"/>
              </a:rPr>
              <a:t> </a:t>
            </a:r>
            <a:r>
              <a:rPr kumimoji="0" lang="en-US" b="0" i="0" u="none" strike="noStrike" cap="none" normalizeH="0" baseline="0" dirty="0" smtClean="0">
                <a:ln>
                  <a:noFill/>
                </a:ln>
                <a:solidFill>
                  <a:schemeClr val="tx2"/>
                </a:solidFill>
                <a:effectLst/>
                <a:ea typeface="Times New Roman" pitchFamily="18" charset="0"/>
                <a:cs typeface="Times New Roman" pitchFamily="18" charset="0"/>
              </a:rPr>
              <a:t>the 1,030-square-meter</a:t>
            </a:r>
            <a:r>
              <a:rPr kumimoji="0" lang="ru-RU" b="0" i="0" u="none" strike="noStrike" cap="none" normalizeH="0" baseline="0" dirty="0" smtClean="0">
                <a:ln>
                  <a:noFill/>
                </a:ln>
                <a:solidFill>
                  <a:schemeClr val="tx2"/>
                </a:solidFill>
                <a:effectLst/>
                <a:ea typeface="Times New Roman" pitchFamily="18" charset="0"/>
                <a:cs typeface="Times New Roman" pitchFamily="18" charset="0"/>
              </a:rPr>
              <a:t> </a:t>
            </a:r>
            <a:r>
              <a:rPr kumimoji="0" lang="en-US" b="0" i="0" u="none" strike="noStrike" cap="none" normalizeH="0" baseline="0" dirty="0" smtClean="0">
                <a:ln>
                  <a:noFill/>
                </a:ln>
                <a:solidFill>
                  <a:schemeClr val="tx2"/>
                </a:solidFill>
                <a:effectLst/>
                <a:ea typeface="Times New Roman" pitchFamily="18" charset="0"/>
                <a:cs typeface="Times New Roman" pitchFamily="18" charset="0"/>
              </a:rPr>
              <a:t>Grand Ballroom can host up to 800 guests.</a:t>
            </a:r>
            <a:endParaRPr kumimoji="0" lang="en-US" b="0" i="0" u="none" strike="noStrike" cap="none" normalizeH="0" baseline="0" dirty="0" smtClean="0">
              <a:ln>
                <a:noFill/>
              </a:ln>
              <a:solidFill>
                <a:schemeClr val="tx2"/>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2"/>
                </a:solidFill>
                <a:effectLst/>
                <a:ea typeface="Times New Roman" pitchFamily="18" charset="0"/>
                <a:cs typeface="Times New Roman" pitchFamily="18" charset="0"/>
              </a:rPr>
              <a:t>Package for 4 hours</a:t>
            </a:r>
            <a:r>
              <a:rPr kumimoji="0" lang="ru-RU" b="0" i="0" u="none" strike="noStrike" cap="none" normalizeH="0" dirty="0" smtClean="0">
                <a:ln>
                  <a:noFill/>
                </a:ln>
                <a:solidFill>
                  <a:schemeClr val="tx2"/>
                </a:solidFill>
                <a:effectLst/>
                <a:ea typeface="Times New Roman" pitchFamily="18" charset="0"/>
                <a:cs typeface="Times New Roman" pitchFamily="18" charset="0"/>
              </a:rPr>
              <a:t> </a:t>
            </a:r>
            <a:endParaRPr kumimoji="0" lang="en-US" b="0" i="0" u="none" strike="noStrike" cap="none" normalizeH="0" baseline="0" dirty="0" smtClean="0">
              <a:ln>
                <a:noFill/>
              </a:ln>
              <a:solidFill>
                <a:schemeClr val="tx2"/>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2"/>
                </a:solidFill>
                <a:effectLst/>
                <a:ea typeface="Times New Roman" pitchFamily="18" charset="0"/>
                <a:cs typeface="Times New Roman" pitchFamily="18" charset="0"/>
              </a:rPr>
              <a:t>• Conference room rental with "The Golden Sixty Minutes" standard </a:t>
            </a:r>
            <a:endParaRPr kumimoji="0" lang="en-US" b="0" i="0" u="none" strike="noStrike" cap="none" normalizeH="0" baseline="0" dirty="0" smtClean="0">
              <a:ln>
                <a:noFill/>
              </a:ln>
              <a:solidFill>
                <a:schemeClr val="tx2"/>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2"/>
                </a:solidFill>
                <a:effectLst/>
                <a:ea typeface="Times New Roman" pitchFamily="18" charset="0"/>
                <a:cs typeface="Times New Roman" pitchFamily="18" charset="0"/>
              </a:rPr>
              <a:t>• Head table for the trainer equipped with: toolbox, paper tissues, mint/sweets </a:t>
            </a:r>
            <a:endParaRPr kumimoji="0" lang="en-US" b="0" i="0" u="none" strike="noStrike" cap="none" normalizeH="0" baseline="0" dirty="0" smtClean="0">
              <a:ln>
                <a:noFill/>
              </a:ln>
              <a:solidFill>
                <a:schemeClr val="tx2"/>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2"/>
                </a:solidFill>
                <a:effectLst/>
                <a:ea typeface="Times New Roman" pitchFamily="18" charset="0"/>
                <a:cs typeface="Times New Roman" pitchFamily="18" charset="0"/>
              </a:rPr>
              <a:t>• In-room naturally flavored mineral water</a:t>
            </a:r>
            <a:endParaRPr kumimoji="0" lang="en-US" b="0" i="0" u="none" strike="noStrike" cap="none" normalizeH="0" baseline="0" dirty="0" smtClean="0">
              <a:ln>
                <a:noFill/>
              </a:ln>
              <a:solidFill>
                <a:schemeClr val="tx2"/>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2"/>
                </a:solidFill>
                <a:effectLst/>
                <a:ea typeface="Times New Roman" pitchFamily="18" charset="0"/>
                <a:cs typeface="Times New Roman" pitchFamily="18" charset="0"/>
              </a:rPr>
              <a:t> •</a:t>
            </a:r>
            <a:r>
              <a:rPr kumimoji="0" lang="ru-RU" b="0" i="0" u="none" strike="noStrike" cap="none" normalizeH="0" baseline="0" dirty="0" smtClean="0">
                <a:ln>
                  <a:noFill/>
                </a:ln>
                <a:solidFill>
                  <a:schemeClr val="tx2"/>
                </a:solidFill>
                <a:effectLst/>
                <a:ea typeface="Times New Roman" pitchFamily="18" charset="0"/>
                <a:cs typeface="Times New Roman" pitchFamily="18" charset="0"/>
              </a:rPr>
              <a:t>С</a:t>
            </a:r>
            <a:r>
              <a:rPr kumimoji="0" lang="en-US" b="0" i="0" u="none" strike="noStrike" cap="none" normalizeH="0" baseline="0" dirty="0" err="1" smtClean="0">
                <a:ln>
                  <a:noFill/>
                </a:ln>
                <a:solidFill>
                  <a:schemeClr val="tx2"/>
                </a:solidFill>
                <a:effectLst/>
                <a:ea typeface="Times New Roman" pitchFamily="18" charset="0"/>
                <a:cs typeface="Times New Roman" pitchFamily="18" charset="0"/>
              </a:rPr>
              <a:t>offee</a:t>
            </a:r>
            <a:r>
              <a:rPr kumimoji="0" lang="en-US" b="0" i="0" u="none" strike="noStrike" cap="none" normalizeH="0" baseline="0" dirty="0" smtClean="0">
                <a:ln>
                  <a:noFill/>
                </a:ln>
                <a:solidFill>
                  <a:schemeClr val="tx2"/>
                </a:solidFill>
                <a:effectLst/>
                <a:ea typeface="Times New Roman" pitchFamily="18" charset="0"/>
                <a:cs typeface="Times New Roman" pitchFamily="18" charset="0"/>
              </a:rPr>
              <a:t> break (coffee, tea, bottled sparkling and still mineral water, flavored mineral water, </a:t>
            </a:r>
            <a:endParaRPr kumimoji="0" lang="ru-RU" b="0" i="0" u="none" strike="noStrike" cap="none" normalizeH="0" baseline="0" dirty="0" smtClean="0">
              <a:ln>
                <a:noFill/>
              </a:ln>
              <a:solidFill>
                <a:schemeClr val="tx2"/>
              </a:solidFill>
              <a:effectLst/>
              <a:ea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2"/>
                </a:solidFill>
                <a:effectLst/>
                <a:ea typeface="Times New Roman" pitchFamily="18" charset="0"/>
                <a:cs typeface="Times New Roman" pitchFamily="18" charset="0"/>
              </a:rPr>
              <a:t>hot chocolate, low fat crunchy biscuits) </a:t>
            </a:r>
            <a:endParaRPr kumimoji="0" lang="en-US" b="0" i="0" u="none" strike="noStrike" cap="none" normalizeH="0" baseline="0" dirty="0" smtClean="0">
              <a:ln>
                <a:noFill/>
              </a:ln>
              <a:solidFill>
                <a:schemeClr val="tx2"/>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2"/>
                </a:solidFill>
                <a:effectLst/>
                <a:ea typeface="Times New Roman" pitchFamily="18" charset="0"/>
                <a:cs typeface="Times New Roman" pitchFamily="18" charset="0"/>
              </a:rPr>
              <a:t>• Lunch by the conference room – Chef’s buffet menu including: soup, sandwiches, fresh vegetables with dressing, 2 desserts</a:t>
            </a:r>
            <a:endParaRPr kumimoji="0" lang="en-US" b="0" i="0" u="none" strike="noStrike" cap="none" normalizeH="0" baseline="0" dirty="0" smtClean="0">
              <a:ln>
                <a:noFill/>
              </a:ln>
              <a:solidFill>
                <a:schemeClr val="tx2"/>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2"/>
                </a:solidFill>
                <a:effectLst/>
                <a:ea typeface="Times New Roman" pitchFamily="18" charset="0"/>
                <a:cs typeface="Times New Roman" pitchFamily="18" charset="0"/>
              </a:rPr>
              <a:t> • Beverages: coffee, tea, flavored mineral water </a:t>
            </a:r>
            <a:endParaRPr kumimoji="0" lang="en-US" b="0" i="0" u="none" strike="noStrike" cap="none" normalizeH="0" baseline="0" dirty="0" smtClean="0">
              <a:ln>
                <a:noFill/>
              </a:ln>
              <a:solidFill>
                <a:schemeClr val="tx2"/>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2"/>
                </a:solidFill>
                <a:effectLst/>
                <a:ea typeface="Times New Roman" pitchFamily="18" charset="0"/>
                <a:cs typeface="Times New Roman" pitchFamily="18" charset="0"/>
              </a:rPr>
              <a:t>• Flipchart, markers, notepads, pens, wireless internet access </a:t>
            </a:r>
            <a:endParaRPr kumimoji="0" lang="en-US" b="0" i="0" u="none" strike="noStrike" cap="none" normalizeH="0" baseline="0" dirty="0" smtClean="0">
              <a:ln>
                <a:noFill/>
              </a:ln>
              <a:solidFill>
                <a:schemeClr val="tx2"/>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2"/>
                </a:solidFill>
                <a:effectLst/>
                <a:ea typeface="Times New Roman" pitchFamily="18" charset="0"/>
                <a:cs typeface="Times New Roman" pitchFamily="18" charset="0"/>
              </a:rPr>
              <a:t>• LCD projector </a:t>
            </a:r>
            <a:endParaRPr kumimoji="0" lang="en-US" b="0" i="0" u="none" strike="noStrike" cap="none" normalizeH="0" baseline="0" dirty="0" smtClean="0">
              <a:ln>
                <a:noFill/>
              </a:ln>
              <a:solidFill>
                <a:schemeClr val="tx2"/>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2"/>
                </a:solidFill>
                <a:effectLst/>
                <a:ea typeface="Times New Roman" pitchFamily="18" charset="0"/>
                <a:cs typeface="Times New Roman" pitchFamily="18" charset="0"/>
              </a:rPr>
              <a:t>• Screen</a:t>
            </a:r>
            <a:endParaRPr kumimoji="0" lang="en-US" b="0" i="0" u="none" strike="noStrike" cap="none" normalizeH="0" baseline="0" dirty="0" smtClean="0">
              <a:ln>
                <a:noFill/>
              </a:ln>
              <a:solidFill>
                <a:schemeClr val="tx2"/>
              </a:solidFill>
              <a:effectLst/>
              <a:cs typeface="Arial" pitchFamily="34" charset="0"/>
            </a:endParaRPr>
          </a:p>
        </p:txBody>
      </p:sp>
      <p:pic>
        <p:nvPicPr>
          <p:cNvPr id="23555" name="Picture 3" descr="http://foto.hrsstatic.com/fotos/0/3/920/517/80/000000/http%3A%2F%2Ffoto-origin.hrsstatic.com%2Ffoto%2F5%2F4%2F4%2F1%2F544141%2F544141_t_5878634.jpg/%2F6Ob3T3xzE2ASRQcPP%2FJeg%3D%3D/1920,1280/6/Warsaw_Radisson_Blu_Sobieski_Hotel-Warsaw-Conference_room-7-544141.jpg"/>
          <p:cNvPicPr>
            <a:picLocks noChangeAspect="1" noChangeArrowheads="1"/>
          </p:cNvPicPr>
          <p:nvPr/>
        </p:nvPicPr>
        <p:blipFill>
          <a:blip r:embed="rId2"/>
          <a:srcRect/>
          <a:stretch>
            <a:fillRect/>
          </a:stretch>
        </p:blipFill>
        <p:spPr bwMode="auto">
          <a:xfrm>
            <a:off x="304800" y="4856590"/>
            <a:ext cx="3561503" cy="2001410"/>
          </a:xfrm>
          <a:prstGeom prst="rect">
            <a:avLst/>
          </a:prstGeom>
          <a:ln>
            <a:noFill/>
          </a:ln>
          <a:effectLst>
            <a:softEdge rad="112500"/>
          </a:effectLst>
        </p:spPr>
      </p:pic>
      <p:pic>
        <p:nvPicPr>
          <p:cNvPr id="23557" name="Picture 5" descr="http://foto.hrsstatic.com/fotos/0/3/920/517/80/000000/http%3A%2F%2Ffoto-origin.hrsstatic.com%2Ffoto%2F5%2F4%2F4%2F1%2F544141%2F544141_t_5881630.jpg/SV9l9VyqAEOJYpo918vIKw%3D%3D/1920,1280/6/Warsaw_Radisson_Blu_Sobieski_Hotel-Warsaw-Conference_room-7-544141.jpg"/>
          <p:cNvPicPr>
            <a:picLocks noChangeAspect="1" noChangeArrowheads="1"/>
          </p:cNvPicPr>
          <p:nvPr/>
        </p:nvPicPr>
        <p:blipFill>
          <a:blip r:embed="rId3"/>
          <a:srcRect/>
          <a:stretch>
            <a:fillRect/>
          </a:stretch>
        </p:blipFill>
        <p:spPr bwMode="auto">
          <a:xfrm>
            <a:off x="4724400" y="4674125"/>
            <a:ext cx="3886200" cy="218387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847274" y="91092"/>
            <a:ext cx="2982414" cy="2324874"/>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800600" y="3886200"/>
            <a:ext cx="4131325" cy="27432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Прямоугольник 5"/>
          <p:cNvSpPr/>
          <p:nvPr/>
        </p:nvSpPr>
        <p:spPr>
          <a:xfrm>
            <a:off x="228600" y="228600"/>
            <a:ext cx="5181600" cy="6555641"/>
          </a:xfrm>
          <a:prstGeom prst="rect">
            <a:avLst/>
          </a:prstGeom>
        </p:spPr>
        <p:txBody>
          <a:bodyPr wrap="square">
            <a:spAutoFit/>
          </a:bodyPr>
          <a:lstStyle/>
          <a:p>
            <a:r>
              <a:rPr lang="en-US" sz="2400" u="sng" dirty="0" smtClean="0">
                <a:solidFill>
                  <a:schemeClr val="tx2"/>
                </a:solidFill>
              </a:rPr>
              <a:t>18</a:t>
            </a:r>
            <a:r>
              <a:rPr lang="en-US" sz="2400" u="sng" baseline="30000" dirty="0" smtClean="0">
                <a:solidFill>
                  <a:schemeClr val="tx2"/>
                </a:solidFill>
              </a:rPr>
              <a:t>th</a:t>
            </a:r>
            <a:r>
              <a:rPr lang="en-US" sz="2400" u="sng" dirty="0" smtClean="0">
                <a:solidFill>
                  <a:schemeClr val="tx2"/>
                </a:solidFill>
              </a:rPr>
              <a:t> </a:t>
            </a:r>
            <a:r>
              <a:rPr lang="en-US" sz="2400" u="sng" dirty="0" smtClean="0">
                <a:solidFill>
                  <a:schemeClr val="tx2"/>
                </a:solidFill>
              </a:rPr>
              <a:t>May</a:t>
            </a:r>
            <a:endParaRPr lang="ru-RU" sz="2400" u="sng" dirty="0" smtClean="0">
              <a:solidFill>
                <a:schemeClr val="tx2"/>
              </a:solidFill>
            </a:endParaRPr>
          </a:p>
          <a:p>
            <a:endParaRPr lang="en-US" dirty="0" smtClean="0">
              <a:solidFill>
                <a:schemeClr val="tx2"/>
              </a:solidFill>
            </a:endParaRPr>
          </a:p>
          <a:p>
            <a:r>
              <a:rPr lang="en-US" dirty="0" smtClean="0">
                <a:solidFill>
                  <a:schemeClr val="tx2"/>
                </a:solidFill>
              </a:rPr>
              <a:t>12: 00 – 14:00 – Check </a:t>
            </a:r>
            <a:r>
              <a:rPr lang="en-US" dirty="0" smtClean="0">
                <a:solidFill>
                  <a:schemeClr val="tx2"/>
                </a:solidFill>
              </a:rPr>
              <a:t>in</a:t>
            </a:r>
            <a:endParaRPr lang="ru-RU" dirty="0" smtClean="0">
              <a:solidFill>
                <a:schemeClr val="tx2"/>
              </a:solidFill>
            </a:endParaRPr>
          </a:p>
          <a:p>
            <a:endParaRPr lang="en-US" dirty="0" smtClean="0">
              <a:solidFill>
                <a:schemeClr val="tx2"/>
              </a:solidFill>
            </a:endParaRPr>
          </a:p>
          <a:p>
            <a:r>
              <a:rPr lang="en-US" dirty="0" smtClean="0">
                <a:solidFill>
                  <a:schemeClr val="tx2"/>
                </a:solidFill>
              </a:rPr>
              <a:t>14:00 – 14:30 – Free time (take a shower </a:t>
            </a:r>
            <a:r>
              <a:rPr lang="en-US" dirty="0" smtClean="0">
                <a:solidFill>
                  <a:schemeClr val="tx2"/>
                </a:solidFill>
              </a:rPr>
              <a:t>etc)</a:t>
            </a:r>
            <a:endParaRPr lang="ru-RU" dirty="0" smtClean="0">
              <a:solidFill>
                <a:schemeClr val="tx2"/>
              </a:solidFill>
            </a:endParaRPr>
          </a:p>
          <a:p>
            <a:endParaRPr lang="en-US" dirty="0" smtClean="0">
              <a:solidFill>
                <a:schemeClr val="tx2"/>
              </a:solidFill>
            </a:endParaRPr>
          </a:p>
          <a:p>
            <a:r>
              <a:rPr lang="en-US" dirty="0" smtClean="0">
                <a:solidFill>
                  <a:schemeClr val="tx2"/>
                </a:solidFill>
              </a:rPr>
              <a:t>14:30 – 15:00 – Dinner </a:t>
            </a:r>
            <a:endParaRPr lang="ru-RU" dirty="0" smtClean="0">
              <a:solidFill>
                <a:schemeClr val="tx2"/>
              </a:solidFill>
            </a:endParaRPr>
          </a:p>
          <a:p>
            <a:endParaRPr lang="en-US" dirty="0" smtClean="0">
              <a:solidFill>
                <a:schemeClr val="tx2"/>
              </a:solidFill>
            </a:endParaRPr>
          </a:p>
          <a:p>
            <a:r>
              <a:rPr lang="en-US" dirty="0" smtClean="0">
                <a:solidFill>
                  <a:schemeClr val="tx2"/>
                </a:solidFill>
              </a:rPr>
              <a:t>15:00 – 15:30 – Introduction </a:t>
            </a:r>
            <a:endParaRPr lang="ru-RU" dirty="0" smtClean="0">
              <a:solidFill>
                <a:schemeClr val="tx2"/>
              </a:solidFill>
            </a:endParaRPr>
          </a:p>
          <a:p>
            <a:endParaRPr lang="en-US" dirty="0" smtClean="0">
              <a:solidFill>
                <a:schemeClr val="tx2"/>
              </a:solidFill>
            </a:endParaRPr>
          </a:p>
          <a:p>
            <a:r>
              <a:rPr lang="en-US" dirty="0" smtClean="0">
                <a:solidFill>
                  <a:schemeClr val="tx2"/>
                </a:solidFill>
              </a:rPr>
              <a:t>15:30 – 16: 30 -  Discussing main topics of the </a:t>
            </a:r>
            <a:r>
              <a:rPr lang="en-US" dirty="0" smtClean="0">
                <a:solidFill>
                  <a:schemeClr val="tx2"/>
                </a:solidFill>
              </a:rPr>
              <a:t>meeting</a:t>
            </a:r>
            <a:endParaRPr lang="ru-RU" dirty="0" smtClean="0">
              <a:solidFill>
                <a:schemeClr val="tx2"/>
              </a:solidFill>
            </a:endParaRPr>
          </a:p>
          <a:p>
            <a:endParaRPr lang="en-US" dirty="0" smtClean="0">
              <a:solidFill>
                <a:schemeClr val="tx2"/>
              </a:solidFill>
            </a:endParaRPr>
          </a:p>
          <a:p>
            <a:r>
              <a:rPr lang="en-US" dirty="0" smtClean="0">
                <a:solidFill>
                  <a:schemeClr val="tx2"/>
                </a:solidFill>
              </a:rPr>
              <a:t>16:30 – 17:00 – Coffee </a:t>
            </a:r>
            <a:r>
              <a:rPr lang="en-US" dirty="0" smtClean="0">
                <a:solidFill>
                  <a:schemeClr val="tx2"/>
                </a:solidFill>
              </a:rPr>
              <a:t>break</a:t>
            </a:r>
            <a:endParaRPr lang="ru-RU" dirty="0" smtClean="0">
              <a:solidFill>
                <a:schemeClr val="tx2"/>
              </a:solidFill>
            </a:endParaRPr>
          </a:p>
          <a:p>
            <a:endParaRPr lang="en-US" dirty="0" smtClean="0">
              <a:solidFill>
                <a:schemeClr val="tx2"/>
              </a:solidFill>
            </a:endParaRPr>
          </a:p>
          <a:p>
            <a:r>
              <a:rPr lang="en-US" dirty="0" smtClean="0">
                <a:solidFill>
                  <a:schemeClr val="tx2"/>
                </a:solidFill>
              </a:rPr>
              <a:t>17:00 – 19:00 – Continuous of the </a:t>
            </a:r>
            <a:r>
              <a:rPr lang="en-US" dirty="0" smtClean="0">
                <a:solidFill>
                  <a:schemeClr val="tx2"/>
                </a:solidFill>
              </a:rPr>
              <a:t>meeting</a:t>
            </a:r>
            <a:endParaRPr lang="ru-RU" dirty="0" smtClean="0">
              <a:solidFill>
                <a:schemeClr val="tx2"/>
              </a:solidFill>
            </a:endParaRPr>
          </a:p>
          <a:p>
            <a:endParaRPr lang="en-US" dirty="0" smtClean="0">
              <a:solidFill>
                <a:schemeClr val="tx2"/>
              </a:solidFill>
            </a:endParaRPr>
          </a:p>
          <a:p>
            <a:r>
              <a:rPr lang="en-US" dirty="0" smtClean="0">
                <a:solidFill>
                  <a:schemeClr val="tx2"/>
                </a:solidFill>
              </a:rPr>
              <a:t>19:00 – 20:00 – Supper in the hotel’s restaurant “</a:t>
            </a:r>
            <a:r>
              <a:rPr lang="en-US" dirty="0" err="1" smtClean="0">
                <a:solidFill>
                  <a:schemeClr val="tx2"/>
                </a:solidFill>
              </a:rPr>
              <a:t>Trylogia</a:t>
            </a:r>
            <a:r>
              <a:rPr lang="en-US" dirty="0" smtClean="0">
                <a:solidFill>
                  <a:schemeClr val="tx2"/>
                </a:solidFill>
              </a:rPr>
              <a:t> Restaurant</a:t>
            </a:r>
            <a:r>
              <a:rPr lang="en-US" dirty="0" smtClean="0">
                <a:solidFill>
                  <a:schemeClr val="tx2"/>
                </a:solidFill>
              </a:rPr>
              <a:t>”</a:t>
            </a:r>
            <a:endParaRPr lang="ru-RU" dirty="0" smtClean="0">
              <a:solidFill>
                <a:schemeClr val="tx2"/>
              </a:solidFill>
            </a:endParaRPr>
          </a:p>
          <a:p>
            <a:endParaRPr lang="en-US" dirty="0" smtClean="0">
              <a:solidFill>
                <a:schemeClr val="tx2"/>
              </a:solidFill>
            </a:endParaRPr>
          </a:p>
          <a:p>
            <a:r>
              <a:rPr lang="en-US" dirty="0" smtClean="0">
                <a:solidFill>
                  <a:schemeClr val="tx2"/>
                </a:solidFill>
              </a:rPr>
              <a:t>20:00 – 21:30 – Walk through the city  </a:t>
            </a:r>
            <a:endParaRPr lang="ru-RU" dirty="0" smtClean="0">
              <a:solidFill>
                <a:schemeClr val="tx2"/>
              </a:solidFill>
            </a:endParaRPr>
          </a:p>
          <a:p>
            <a:endParaRPr lang="en-US" dirty="0" smtClean="0">
              <a:solidFill>
                <a:schemeClr val="tx2"/>
              </a:solidFill>
            </a:endParaRPr>
          </a:p>
          <a:p>
            <a:r>
              <a:rPr lang="en-US" dirty="0" smtClean="0">
                <a:solidFill>
                  <a:schemeClr val="tx2"/>
                </a:solidFill>
              </a:rPr>
              <a:t>21:30 – 22:00 – Return to the hotel</a:t>
            </a:r>
            <a:endParaRPr lang="en-US" dirty="0">
              <a:solidFill>
                <a:schemeClr val="tx2"/>
              </a:solidFill>
            </a:endParaRPr>
          </a:p>
        </p:txBody>
      </p:sp>
    </p:spTree>
    <p:extLst>
      <p:ext uri="{BB962C8B-B14F-4D97-AF65-F5344CB8AC3E}">
        <p14:creationId xmlns:p14="http://schemas.microsoft.com/office/powerpoint/2010/main" xmlns="" val="8368524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156657" y="4114800"/>
            <a:ext cx="4987343" cy="2557147"/>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781800" y="0"/>
            <a:ext cx="1639441" cy="3132690"/>
          </a:xfrm>
          <a:prstGeom prst="rect">
            <a:avLst/>
          </a:prstGeom>
        </p:spPr>
      </p:pic>
      <p:sp>
        <p:nvSpPr>
          <p:cNvPr id="6" name="Прямоугольник 5"/>
          <p:cNvSpPr/>
          <p:nvPr/>
        </p:nvSpPr>
        <p:spPr>
          <a:xfrm>
            <a:off x="228600" y="228600"/>
            <a:ext cx="5105400" cy="6647974"/>
          </a:xfrm>
          <a:prstGeom prst="rect">
            <a:avLst/>
          </a:prstGeom>
        </p:spPr>
        <p:txBody>
          <a:bodyPr wrap="square">
            <a:spAutoFit/>
          </a:bodyPr>
          <a:lstStyle/>
          <a:p>
            <a:r>
              <a:rPr lang="en-US" sz="2400" u="sng" dirty="0" smtClean="0">
                <a:solidFill>
                  <a:schemeClr val="tx2"/>
                </a:solidFill>
              </a:rPr>
              <a:t>19</a:t>
            </a:r>
            <a:r>
              <a:rPr lang="en-US" sz="2400" u="sng" baseline="30000" dirty="0" smtClean="0">
                <a:solidFill>
                  <a:schemeClr val="tx2"/>
                </a:solidFill>
              </a:rPr>
              <a:t>th</a:t>
            </a:r>
            <a:r>
              <a:rPr lang="en-US" sz="2400" u="sng" dirty="0" smtClean="0">
                <a:solidFill>
                  <a:schemeClr val="tx2"/>
                </a:solidFill>
              </a:rPr>
              <a:t> of </a:t>
            </a:r>
            <a:r>
              <a:rPr lang="en-US" sz="2400" u="sng" dirty="0" smtClean="0">
                <a:solidFill>
                  <a:schemeClr val="tx2"/>
                </a:solidFill>
              </a:rPr>
              <a:t>May</a:t>
            </a:r>
            <a:endParaRPr lang="ru-RU" sz="2400" u="sng" dirty="0" smtClean="0">
              <a:solidFill>
                <a:schemeClr val="tx2"/>
              </a:solidFill>
            </a:endParaRPr>
          </a:p>
          <a:p>
            <a:endParaRPr lang="en-US" sz="2400" u="sng" dirty="0" smtClean="0">
              <a:solidFill>
                <a:schemeClr val="tx2"/>
              </a:solidFill>
            </a:endParaRPr>
          </a:p>
          <a:p>
            <a:r>
              <a:rPr lang="en-US" dirty="0" smtClean="0">
                <a:solidFill>
                  <a:schemeClr val="tx2"/>
                </a:solidFill>
              </a:rPr>
              <a:t>9:00 – 10:00 – Breakfast in the hotel’s restaurant “</a:t>
            </a:r>
            <a:r>
              <a:rPr lang="en-US" dirty="0" err="1" smtClean="0">
                <a:solidFill>
                  <a:schemeClr val="tx2"/>
                </a:solidFill>
              </a:rPr>
              <a:t>Marysieńka</a:t>
            </a:r>
            <a:r>
              <a:rPr lang="en-US" dirty="0" smtClean="0">
                <a:solidFill>
                  <a:schemeClr val="tx2"/>
                </a:solidFill>
              </a:rPr>
              <a:t> Restaurant</a:t>
            </a:r>
            <a:r>
              <a:rPr lang="en-US" dirty="0" smtClean="0">
                <a:solidFill>
                  <a:schemeClr val="tx2"/>
                </a:solidFill>
              </a:rPr>
              <a:t>”</a:t>
            </a:r>
            <a:endParaRPr lang="ru-RU" dirty="0" smtClean="0">
              <a:solidFill>
                <a:schemeClr val="tx2"/>
              </a:solidFill>
            </a:endParaRPr>
          </a:p>
          <a:p>
            <a:endParaRPr lang="en-US" dirty="0" smtClean="0">
              <a:solidFill>
                <a:schemeClr val="tx2"/>
              </a:solidFill>
            </a:endParaRPr>
          </a:p>
          <a:p>
            <a:r>
              <a:rPr lang="en-US" dirty="0" smtClean="0">
                <a:solidFill>
                  <a:schemeClr val="tx2"/>
                </a:solidFill>
              </a:rPr>
              <a:t>10:00 – 12:00 – Discussing topics of the </a:t>
            </a:r>
            <a:r>
              <a:rPr lang="en-US" dirty="0" smtClean="0">
                <a:solidFill>
                  <a:schemeClr val="tx2"/>
                </a:solidFill>
              </a:rPr>
              <a:t>meeting</a:t>
            </a:r>
            <a:endParaRPr lang="ru-RU" dirty="0" smtClean="0">
              <a:solidFill>
                <a:schemeClr val="tx2"/>
              </a:solidFill>
            </a:endParaRPr>
          </a:p>
          <a:p>
            <a:endParaRPr lang="en-US" dirty="0" smtClean="0">
              <a:solidFill>
                <a:schemeClr val="tx2"/>
              </a:solidFill>
            </a:endParaRPr>
          </a:p>
          <a:p>
            <a:r>
              <a:rPr lang="en-US" dirty="0" smtClean="0">
                <a:solidFill>
                  <a:schemeClr val="tx2"/>
                </a:solidFill>
              </a:rPr>
              <a:t>12:00 – 12:30 – Business lunch </a:t>
            </a:r>
            <a:endParaRPr lang="ru-RU" dirty="0" smtClean="0">
              <a:solidFill>
                <a:schemeClr val="tx2"/>
              </a:solidFill>
            </a:endParaRPr>
          </a:p>
          <a:p>
            <a:endParaRPr lang="en-US" dirty="0" smtClean="0">
              <a:solidFill>
                <a:schemeClr val="tx2"/>
              </a:solidFill>
            </a:endParaRPr>
          </a:p>
          <a:p>
            <a:r>
              <a:rPr lang="en-US" dirty="0" smtClean="0">
                <a:solidFill>
                  <a:schemeClr val="tx2"/>
                </a:solidFill>
              </a:rPr>
              <a:t>12:30 – 14:30 – Continuous of the </a:t>
            </a:r>
            <a:r>
              <a:rPr lang="en-US" dirty="0" smtClean="0">
                <a:solidFill>
                  <a:schemeClr val="tx2"/>
                </a:solidFill>
              </a:rPr>
              <a:t>meeting</a:t>
            </a:r>
            <a:endParaRPr lang="ru-RU" dirty="0" smtClean="0">
              <a:solidFill>
                <a:schemeClr val="tx2"/>
              </a:solidFill>
            </a:endParaRPr>
          </a:p>
          <a:p>
            <a:endParaRPr lang="en-US" dirty="0" smtClean="0">
              <a:solidFill>
                <a:schemeClr val="tx2"/>
              </a:solidFill>
            </a:endParaRPr>
          </a:p>
          <a:p>
            <a:r>
              <a:rPr lang="en-US" dirty="0" smtClean="0">
                <a:solidFill>
                  <a:schemeClr val="tx2"/>
                </a:solidFill>
              </a:rPr>
              <a:t>14:30 – 15:00 – Free </a:t>
            </a:r>
            <a:r>
              <a:rPr lang="en-US" dirty="0" smtClean="0">
                <a:solidFill>
                  <a:schemeClr val="tx2"/>
                </a:solidFill>
              </a:rPr>
              <a:t>time</a:t>
            </a:r>
            <a:endParaRPr lang="ru-RU" dirty="0" smtClean="0">
              <a:solidFill>
                <a:schemeClr val="tx2"/>
              </a:solidFill>
            </a:endParaRPr>
          </a:p>
          <a:p>
            <a:endParaRPr lang="en-US" dirty="0" smtClean="0">
              <a:solidFill>
                <a:schemeClr val="tx2"/>
              </a:solidFill>
            </a:endParaRPr>
          </a:p>
          <a:p>
            <a:r>
              <a:rPr lang="en-US" dirty="0" smtClean="0">
                <a:solidFill>
                  <a:schemeClr val="tx2"/>
                </a:solidFill>
              </a:rPr>
              <a:t>15:00 – 16:00 – Dinner in the hotel’s restaurant “</a:t>
            </a:r>
            <a:r>
              <a:rPr lang="en-US" dirty="0" err="1" smtClean="0">
                <a:solidFill>
                  <a:schemeClr val="tx2"/>
                </a:solidFill>
              </a:rPr>
              <a:t>Trylogia</a:t>
            </a:r>
            <a:r>
              <a:rPr lang="en-US" dirty="0" smtClean="0">
                <a:solidFill>
                  <a:schemeClr val="tx2"/>
                </a:solidFill>
              </a:rPr>
              <a:t> Restaurant</a:t>
            </a:r>
            <a:r>
              <a:rPr lang="en-US" dirty="0" smtClean="0">
                <a:solidFill>
                  <a:schemeClr val="tx2"/>
                </a:solidFill>
              </a:rPr>
              <a:t>”</a:t>
            </a:r>
            <a:endParaRPr lang="ru-RU" dirty="0" smtClean="0">
              <a:solidFill>
                <a:schemeClr val="tx2"/>
              </a:solidFill>
            </a:endParaRPr>
          </a:p>
          <a:p>
            <a:endParaRPr lang="en-US" dirty="0" smtClean="0">
              <a:solidFill>
                <a:schemeClr val="tx2"/>
              </a:solidFill>
            </a:endParaRPr>
          </a:p>
          <a:p>
            <a:r>
              <a:rPr lang="en-US" dirty="0" smtClean="0">
                <a:solidFill>
                  <a:schemeClr val="tx2"/>
                </a:solidFill>
              </a:rPr>
              <a:t>16:00-19:00 – Excursion </a:t>
            </a:r>
            <a:endParaRPr lang="ru-RU" dirty="0" smtClean="0">
              <a:solidFill>
                <a:schemeClr val="tx2"/>
              </a:solidFill>
            </a:endParaRPr>
          </a:p>
          <a:p>
            <a:endParaRPr lang="en-US" dirty="0" smtClean="0">
              <a:solidFill>
                <a:schemeClr val="tx2"/>
              </a:solidFill>
            </a:endParaRPr>
          </a:p>
          <a:p>
            <a:r>
              <a:rPr lang="en-US" dirty="0" smtClean="0">
                <a:solidFill>
                  <a:schemeClr val="tx2"/>
                </a:solidFill>
              </a:rPr>
              <a:t>19:00 – 20:00 - Supper in the hotel’s restaurant “</a:t>
            </a:r>
            <a:r>
              <a:rPr lang="en-US" dirty="0" err="1" smtClean="0">
                <a:solidFill>
                  <a:schemeClr val="tx2"/>
                </a:solidFill>
              </a:rPr>
              <a:t>Trylogia</a:t>
            </a:r>
            <a:r>
              <a:rPr lang="en-US" dirty="0" smtClean="0">
                <a:solidFill>
                  <a:schemeClr val="tx2"/>
                </a:solidFill>
              </a:rPr>
              <a:t> Restaurant</a:t>
            </a:r>
            <a:r>
              <a:rPr lang="en-US" dirty="0" smtClean="0">
                <a:solidFill>
                  <a:schemeClr val="tx2"/>
                </a:solidFill>
              </a:rPr>
              <a:t>”</a:t>
            </a:r>
            <a:endParaRPr lang="ru-RU" dirty="0" smtClean="0">
              <a:solidFill>
                <a:schemeClr val="tx2"/>
              </a:solidFill>
            </a:endParaRPr>
          </a:p>
          <a:p>
            <a:endParaRPr lang="en-US" dirty="0" smtClean="0">
              <a:solidFill>
                <a:schemeClr val="tx2"/>
              </a:solidFill>
            </a:endParaRPr>
          </a:p>
          <a:p>
            <a:r>
              <a:rPr lang="en-US" dirty="0" smtClean="0">
                <a:solidFill>
                  <a:schemeClr val="tx2"/>
                </a:solidFill>
              </a:rPr>
              <a:t>20:00 – Free time </a:t>
            </a:r>
            <a:endParaRPr lang="en-US" dirty="0">
              <a:solidFill>
                <a:schemeClr val="tx2"/>
              </a:solidFill>
            </a:endParaRPr>
          </a:p>
        </p:txBody>
      </p:sp>
    </p:spTree>
    <p:extLst>
      <p:ext uri="{BB962C8B-B14F-4D97-AF65-F5344CB8AC3E}">
        <p14:creationId xmlns:p14="http://schemas.microsoft.com/office/powerpoint/2010/main" xmlns="" val="3786300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228600"/>
            <a:ext cx="4572000" cy="2769989"/>
          </a:xfrm>
          <a:prstGeom prst="rect">
            <a:avLst/>
          </a:prstGeom>
        </p:spPr>
        <p:txBody>
          <a:bodyPr>
            <a:spAutoFit/>
          </a:bodyPr>
          <a:lstStyle/>
          <a:p>
            <a:r>
              <a:rPr lang="en-US" sz="2400" u="sng" dirty="0" smtClean="0">
                <a:solidFill>
                  <a:schemeClr val="tx2"/>
                </a:solidFill>
              </a:rPr>
              <a:t>20</a:t>
            </a:r>
            <a:r>
              <a:rPr lang="en-US" sz="2400" u="sng" baseline="30000" dirty="0" smtClean="0">
                <a:solidFill>
                  <a:schemeClr val="tx2"/>
                </a:solidFill>
              </a:rPr>
              <a:t>th</a:t>
            </a:r>
            <a:r>
              <a:rPr lang="en-US" sz="2400" u="sng" dirty="0" smtClean="0">
                <a:solidFill>
                  <a:schemeClr val="tx2"/>
                </a:solidFill>
              </a:rPr>
              <a:t> of </a:t>
            </a:r>
            <a:r>
              <a:rPr lang="en-US" sz="2400" u="sng" dirty="0" smtClean="0">
                <a:solidFill>
                  <a:schemeClr val="tx2"/>
                </a:solidFill>
              </a:rPr>
              <a:t>May</a:t>
            </a:r>
            <a:endParaRPr lang="ru-RU" sz="2400" u="sng" dirty="0" smtClean="0">
              <a:solidFill>
                <a:schemeClr val="tx2"/>
              </a:solidFill>
            </a:endParaRPr>
          </a:p>
          <a:p>
            <a:endParaRPr lang="en-US" sz="2400" u="sng" dirty="0" smtClean="0">
              <a:solidFill>
                <a:schemeClr val="tx2"/>
              </a:solidFill>
            </a:endParaRPr>
          </a:p>
          <a:p>
            <a:r>
              <a:rPr lang="en-US" dirty="0" smtClean="0">
                <a:solidFill>
                  <a:schemeClr val="tx2"/>
                </a:solidFill>
              </a:rPr>
              <a:t>9:00 – 10:00 - Breakfast in the hotel’s restaurant “</a:t>
            </a:r>
            <a:r>
              <a:rPr lang="en-US" dirty="0" err="1" smtClean="0">
                <a:solidFill>
                  <a:schemeClr val="tx2"/>
                </a:solidFill>
              </a:rPr>
              <a:t>Marysieńka</a:t>
            </a:r>
            <a:r>
              <a:rPr lang="en-US" dirty="0" smtClean="0">
                <a:solidFill>
                  <a:schemeClr val="tx2"/>
                </a:solidFill>
              </a:rPr>
              <a:t> Restaurant</a:t>
            </a:r>
            <a:r>
              <a:rPr lang="en-US" dirty="0" smtClean="0">
                <a:solidFill>
                  <a:schemeClr val="tx2"/>
                </a:solidFill>
              </a:rPr>
              <a:t>”</a:t>
            </a:r>
            <a:endParaRPr lang="ru-RU" dirty="0" smtClean="0">
              <a:solidFill>
                <a:schemeClr val="tx2"/>
              </a:solidFill>
            </a:endParaRPr>
          </a:p>
          <a:p>
            <a:endParaRPr lang="en-US" dirty="0" smtClean="0">
              <a:solidFill>
                <a:schemeClr val="tx2"/>
              </a:solidFill>
            </a:endParaRPr>
          </a:p>
          <a:p>
            <a:r>
              <a:rPr lang="en-US" dirty="0" smtClean="0">
                <a:solidFill>
                  <a:schemeClr val="tx2"/>
                </a:solidFill>
              </a:rPr>
              <a:t>10:00 – 12:00 – Check </a:t>
            </a:r>
            <a:r>
              <a:rPr lang="en-US" dirty="0" smtClean="0">
                <a:solidFill>
                  <a:schemeClr val="tx2"/>
                </a:solidFill>
              </a:rPr>
              <a:t>out</a:t>
            </a:r>
            <a:endParaRPr lang="ru-RU" dirty="0" smtClean="0">
              <a:solidFill>
                <a:schemeClr val="tx2"/>
              </a:solidFill>
            </a:endParaRPr>
          </a:p>
          <a:p>
            <a:endParaRPr lang="en-US" dirty="0" smtClean="0">
              <a:solidFill>
                <a:schemeClr val="tx2"/>
              </a:solidFill>
            </a:endParaRPr>
          </a:p>
          <a:p>
            <a:r>
              <a:rPr lang="en-US" dirty="0" smtClean="0">
                <a:solidFill>
                  <a:schemeClr val="tx2"/>
                </a:solidFill>
              </a:rPr>
              <a:t>After 12:00 – transportation to the stations</a:t>
            </a:r>
            <a:endParaRPr lang="en-US" dirty="0">
              <a:solidFill>
                <a:schemeClr val="tx2"/>
              </a:solidFill>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715000" y="381000"/>
            <a:ext cx="3048000" cy="3498563"/>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 name="Picture 3"/>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b="5405"/>
          <a:stretch/>
        </p:blipFill>
        <p:spPr bwMode="auto">
          <a:xfrm>
            <a:off x="381000" y="3124200"/>
            <a:ext cx="4648200" cy="3297714"/>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275</TotalTime>
  <Words>773</Words>
  <Application>Microsoft Office PowerPoint</Application>
  <PresentationFormat>Экран (4:3)</PresentationFormat>
  <Paragraphs>92</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Apothecary</vt:lpstr>
      <vt:lpstr>Business meeting</vt:lpstr>
      <vt:lpstr>warsaw</vt:lpstr>
      <vt:lpstr>Слайд 3</vt:lpstr>
      <vt:lpstr>Слайд 4</vt:lpstr>
      <vt:lpstr>Слайд 5</vt:lpstr>
      <vt:lpstr>Слайд 6</vt:lpstr>
      <vt:lpstr>Слайд 7</vt:lpstr>
      <vt:lpstr>Слайд 8</vt:lpstr>
      <vt:lpstr>Слайд 9</vt:lpstr>
      <vt:lpstr>Слайд 10</vt:lpstr>
      <vt:lpstr>Слайд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Аля</dc:creator>
  <cp:lastModifiedBy>Юлия Редько</cp:lastModifiedBy>
  <cp:revision>27</cp:revision>
  <dcterms:created xsi:type="dcterms:W3CDTF">2016-05-03T12:57:42Z</dcterms:created>
  <dcterms:modified xsi:type="dcterms:W3CDTF">2016-05-11T09:57:21Z</dcterms:modified>
</cp:coreProperties>
</file>