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Poppins Bold" charset="1" panose="00000800000000000000"/>
      <p:regular r:id="rId12"/>
    </p:embeddedFont>
    <p:embeddedFont>
      <p:font typeface="Poppins" charset="1" panose="00000500000000000000"/>
      <p:regular r:id="rId13"/>
    </p:embeddedFont>
    <p:embeddedFont>
      <p:font typeface="Another Shabby" charset="1" panose="00000000000000000000"/>
      <p:regular r:id="rId14"/>
    </p:embeddedFont>
    <p:embeddedFont>
      <p:font typeface="Body Grotesque Large Bold" charset="1" panose="00000700000000000000"/>
      <p:regular r:id="rId15"/>
    </p:embeddedFont>
    <p:embeddedFont>
      <p:font typeface="Body Grotesque Large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41663" y="1770466"/>
            <a:ext cx="12115642" cy="4421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16"/>
              </a:lnSpc>
            </a:pPr>
            <a:r>
              <a:rPr lang="en-US" b="true" sz="17069" spc="-85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SMM-STRATEGIST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768992" y="1015928"/>
            <a:ext cx="6490308" cy="345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47"/>
              </a:lnSpc>
            </a:pPr>
            <a:r>
              <a:rPr lang="en-US" sz="2036" spc="1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about me | soft skill | hard skill | technical skill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899484" y="6006077"/>
            <a:ext cx="10849327" cy="840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51"/>
              </a:lnSpc>
            </a:pPr>
            <a:r>
              <a:rPr lang="en-US" sz="5039" spc="251">
                <a:solidFill>
                  <a:srgbClr val="000000"/>
                </a:solidFill>
                <a:latin typeface="Another Shabby"/>
                <a:ea typeface="Another Shabby"/>
                <a:cs typeface="Another Shabby"/>
                <a:sym typeface="Another Shabby"/>
              </a:rPr>
              <a:t>PSYCHOLOGY &amp; MANAGEMENT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1264586" y="477519"/>
            <a:ext cx="400983" cy="1460534"/>
          </a:xfrm>
          <a:custGeom>
            <a:avLst/>
            <a:gdLst/>
            <a:ahLst/>
            <a:cxnLst/>
            <a:rect r="r" b="b" t="t" l="l"/>
            <a:pathLst>
              <a:path h="1460534" w="400983">
                <a:moveTo>
                  <a:pt x="0" y="0"/>
                </a:moveTo>
                <a:lnTo>
                  <a:pt x="400983" y="0"/>
                </a:lnTo>
                <a:lnTo>
                  <a:pt x="400983" y="1460533"/>
                </a:lnTo>
                <a:lnTo>
                  <a:pt x="0" y="14605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233115" y="3025382"/>
            <a:ext cx="6277218" cy="7905710"/>
            <a:chOff x="0" y="0"/>
            <a:chExt cx="972505" cy="122480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72505" cy="1224801"/>
            </a:xfrm>
            <a:custGeom>
              <a:avLst/>
              <a:gdLst/>
              <a:ahLst/>
              <a:cxnLst/>
              <a:rect r="r" b="b" t="t" l="l"/>
              <a:pathLst>
                <a:path h="1224801" w="972505">
                  <a:moveTo>
                    <a:pt x="0" y="0"/>
                  </a:moveTo>
                  <a:lnTo>
                    <a:pt x="972505" y="0"/>
                  </a:lnTo>
                  <a:lnTo>
                    <a:pt x="972505" y="1224801"/>
                  </a:lnTo>
                  <a:lnTo>
                    <a:pt x="0" y="1224801"/>
                  </a:lnTo>
                  <a:close/>
                </a:path>
              </a:pathLst>
            </a:custGeom>
            <a:blipFill>
              <a:blip r:embed="rId5"/>
              <a:stretch>
                <a:fillRect l="0" t="-19497" r="0" b="-19497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0975" y="2451772"/>
            <a:ext cx="9085682" cy="2126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618"/>
              </a:lnSpc>
            </a:pPr>
            <a:r>
              <a:rPr lang="en-US" b="true" sz="15387" spc="-76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About 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13522" y="4110112"/>
            <a:ext cx="8492863" cy="898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30"/>
              </a:lnSpc>
            </a:pPr>
            <a:r>
              <a:rPr lang="en-US" sz="2716" spc="135">
                <a:solidFill>
                  <a:srgbClr val="000000"/>
                </a:solidFill>
                <a:latin typeface="Another Shabby"/>
                <a:ea typeface="Another Shabby"/>
                <a:cs typeface="Another Shabby"/>
                <a:sym typeface="Another Shabby"/>
              </a:rPr>
              <a:t>Я — SMM-стратегиня із системним мисленням та залізною дисципліною.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7433402"/>
            <a:ext cx="9077957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b="true" sz="2000" spc="100">
                <a:solidFill>
                  <a:srgbClr val="000000"/>
                </a:solidFill>
                <a:latin typeface="Body Grotesque Large Bold"/>
                <a:ea typeface="Body Grotesque Large Bold"/>
                <a:cs typeface="Body Grotesque Large Bold"/>
                <a:sym typeface="Body Grotesque Large Bold"/>
              </a:rPr>
              <a:t>Мета:</a:t>
            </a:r>
            <a:r>
              <a:rPr lang="en-US" sz="2000" spc="100">
                <a:solidFill>
                  <a:srgbClr val="000000"/>
                </a:solidFill>
                <a:latin typeface="Body Grotesque Large"/>
                <a:ea typeface="Body Grotesque Large"/>
                <a:cs typeface="Body Grotesque Large"/>
                <a:sym typeface="Body Grotesque Large"/>
              </a:rPr>
              <a:t> Стати топовим Product Manager-ом та лобістом. Кожен проєкт для мене — це крок до великої стратегічної мети, тому я працюю на результат.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0975" y="5705376"/>
            <a:ext cx="9077957" cy="161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99"/>
              </a:lnSpc>
            </a:pPr>
            <a:r>
              <a:rPr lang="en-US" sz="1999" spc="99">
                <a:solidFill>
                  <a:srgbClr val="000000"/>
                </a:solidFill>
                <a:latin typeface="Body Grotesque Large"/>
                <a:ea typeface="Body Grotesque Large"/>
                <a:cs typeface="Body Grotesque Large"/>
                <a:sym typeface="Body Grotesque Large"/>
              </a:rPr>
              <a:t>Маю багаторічний досвід у музиці, що сформував мою витримку та відчуття ритму/гармонії. Маю досвід у реальному секторі (кондитерська справа), де навчилася відповідальності за кінцевий продукт та жорстким дедлайнам.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768992" y="1015928"/>
            <a:ext cx="6490308" cy="345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47"/>
              </a:lnSpc>
            </a:pPr>
            <a:r>
              <a:rPr lang="en-US" sz="2036" spc="1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about me | soft skill | hard skill | technical skill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9903013" y="1361543"/>
            <a:ext cx="2404611" cy="2404611"/>
          </a:xfrm>
          <a:custGeom>
            <a:avLst/>
            <a:gdLst/>
            <a:ahLst/>
            <a:cxnLst/>
            <a:rect r="r" b="b" t="t" l="l"/>
            <a:pathLst>
              <a:path h="2404611" w="2404611">
                <a:moveTo>
                  <a:pt x="0" y="0"/>
                </a:moveTo>
                <a:lnTo>
                  <a:pt x="2404611" y="0"/>
                </a:lnTo>
                <a:lnTo>
                  <a:pt x="2404611" y="2404611"/>
                </a:lnTo>
                <a:lnTo>
                  <a:pt x="0" y="24046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807609" y="569934"/>
            <a:ext cx="347236" cy="1264768"/>
          </a:xfrm>
          <a:custGeom>
            <a:avLst/>
            <a:gdLst/>
            <a:ahLst/>
            <a:cxnLst/>
            <a:rect r="r" b="b" t="t" l="l"/>
            <a:pathLst>
              <a:path h="1264768" w="347236">
                <a:moveTo>
                  <a:pt x="0" y="0"/>
                </a:moveTo>
                <a:lnTo>
                  <a:pt x="347236" y="0"/>
                </a:lnTo>
                <a:lnTo>
                  <a:pt x="347236" y="1264768"/>
                </a:lnTo>
                <a:lnTo>
                  <a:pt x="0" y="12647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131460" y="544117"/>
            <a:ext cx="6127840" cy="4114800"/>
          </a:xfrm>
          <a:custGeom>
            <a:avLst/>
            <a:gdLst/>
            <a:ahLst/>
            <a:cxnLst/>
            <a:rect r="r" b="b" t="t" l="l"/>
            <a:pathLst>
              <a:path h="4114800" w="6127840">
                <a:moveTo>
                  <a:pt x="0" y="0"/>
                </a:moveTo>
                <a:lnTo>
                  <a:pt x="6127840" y="0"/>
                </a:lnTo>
                <a:lnTo>
                  <a:pt x="61278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56197" y="6978650"/>
            <a:ext cx="12818637" cy="2388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453"/>
              </a:lnSpc>
            </a:pPr>
            <a:r>
              <a:rPr lang="en-US" b="true" sz="17319" spc="-86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SOFT SKILLS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818710"/>
            <a:ext cx="6787520" cy="557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86"/>
              </a:lnSpc>
            </a:pPr>
            <a:r>
              <a:rPr lang="en-US" sz="3373" spc="168">
                <a:solidFill>
                  <a:srgbClr val="000000"/>
                </a:solidFill>
                <a:latin typeface="Another Shabby"/>
                <a:ea typeface="Another Shabby"/>
                <a:cs typeface="Another Shabby"/>
                <a:sym typeface="Another Shabby"/>
              </a:rPr>
              <a:t>Психологія та управління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74922" y="1947467"/>
            <a:ext cx="5396987" cy="161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99"/>
              </a:lnSpc>
            </a:pPr>
            <a:r>
              <a:rPr lang="en-US" sz="1999" spc="99">
                <a:solidFill>
                  <a:srgbClr val="000000"/>
                </a:solidFill>
                <a:latin typeface="Body Grotesque Large"/>
                <a:ea typeface="Body Grotesque Large"/>
                <a:cs typeface="Body Grotesque Large"/>
                <a:sym typeface="Body Grotesque Large"/>
              </a:rPr>
              <a:t>Глибоко розумію людську поведінку. Вмію читати мотиви, працювати з «болями» та створювати емоційну прив’язку до бренду.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768992" y="1015928"/>
            <a:ext cx="6490308" cy="345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47"/>
              </a:lnSpc>
            </a:pPr>
            <a:r>
              <a:rPr lang="en-US" sz="2036" spc="1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about me | soft skill | hard skill | technical skill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74922" y="4327525"/>
            <a:ext cx="5396987" cy="161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99"/>
              </a:lnSpc>
            </a:pPr>
            <a:r>
              <a:rPr lang="en-US" sz="1999" spc="99">
                <a:solidFill>
                  <a:srgbClr val="000000"/>
                </a:solidFill>
                <a:latin typeface="Body Grotesque Large"/>
                <a:ea typeface="Body Grotesque Large"/>
                <a:cs typeface="Body Grotesque Large"/>
                <a:sym typeface="Body Grotesque Large"/>
              </a:rPr>
              <a:t>Мій день починається о 06:00. Живу за чітким графіком, похвилинне планування — гарантія виконання ваших задач вчасно.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944999" y="1947467"/>
            <a:ext cx="5396987" cy="128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99"/>
              </a:lnSpc>
            </a:pPr>
            <a:r>
              <a:rPr lang="en-US" sz="1999" spc="99">
                <a:solidFill>
                  <a:srgbClr val="000000"/>
                </a:solidFill>
                <a:latin typeface="Body Grotesque Large"/>
                <a:ea typeface="Body Grotesque Large"/>
                <a:cs typeface="Body Grotesque Large"/>
                <a:sym typeface="Body Grotesque Large"/>
              </a:rPr>
              <a:t>Вмію лобіювати інтереси проєкту та вибудовувати правильний діалог з аудиторією.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944999" y="4327525"/>
            <a:ext cx="5396987" cy="96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99"/>
              </a:lnSpc>
            </a:pPr>
            <a:r>
              <a:rPr lang="en-US" sz="1999" spc="99">
                <a:solidFill>
                  <a:srgbClr val="000000"/>
                </a:solidFill>
                <a:latin typeface="Body Grotesque Large"/>
                <a:ea typeface="Body Grotesque Large"/>
                <a:cs typeface="Body Grotesque Large"/>
                <a:sym typeface="Body Grotesque Large"/>
              </a:rPr>
              <a:t>Не просто створюю контент, а аналізую ринок, конкурентів та минулі помилки стратегій.</a:t>
            </a:r>
          </a:p>
        </p:txBody>
      </p:sp>
    </p:spTree>
  </p:cSld>
  <p:clrMapOvr>
    <a:masterClrMapping/>
  </p:clrMapOvr>
  <p:transition spd="slow">
    <p:cover dir="d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4249276" y="553279"/>
            <a:ext cx="359384" cy="1309013"/>
          </a:xfrm>
          <a:custGeom>
            <a:avLst/>
            <a:gdLst/>
            <a:ahLst/>
            <a:cxnLst/>
            <a:rect r="r" b="b" t="t" l="l"/>
            <a:pathLst>
              <a:path h="1309013" w="359384">
                <a:moveTo>
                  <a:pt x="0" y="0"/>
                </a:moveTo>
                <a:lnTo>
                  <a:pt x="359383" y="0"/>
                </a:lnTo>
                <a:lnTo>
                  <a:pt x="359383" y="1309013"/>
                </a:lnTo>
                <a:lnTo>
                  <a:pt x="0" y="13090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99632" y="2649177"/>
            <a:ext cx="2735705" cy="1592356"/>
          </a:xfrm>
          <a:custGeom>
            <a:avLst/>
            <a:gdLst/>
            <a:ahLst/>
            <a:cxnLst/>
            <a:rect r="r" b="b" t="t" l="l"/>
            <a:pathLst>
              <a:path h="1592356" w="2735705">
                <a:moveTo>
                  <a:pt x="0" y="0"/>
                </a:moveTo>
                <a:lnTo>
                  <a:pt x="2735706" y="0"/>
                </a:lnTo>
                <a:lnTo>
                  <a:pt x="2735706" y="1592356"/>
                </a:lnTo>
                <a:lnTo>
                  <a:pt x="0" y="15923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577216" y="2649177"/>
            <a:ext cx="3780539" cy="1729044"/>
          </a:xfrm>
          <a:custGeom>
            <a:avLst/>
            <a:gdLst/>
            <a:ahLst/>
            <a:cxnLst/>
            <a:rect r="r" b="b" t="t" l="l"/>
            <a:pathLst>
              <a:path h="1729044" w="3780539">
                <a:moveTo>
                  <a:pt x="0" y="0"/>
                </a:moveTo>
                <a:lnTo>
                  <a:pt x="3780539" y="0"/>
                </a:lnTo>
                <a:lnTo>
                  <a:pt x="3780539" y="1729044"/>
                </a:lnTo>
                <a:lnTo>
                  <a:pt x="0" y="17290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87793" y="972532"/>
            <a:ext cx="11751073" cy="4406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93"/>
              </a:lnSpc>
            </a:pPr>
            <a:r>
              <a:rPr lang="en-US" b="true" sz="19260" spc="21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HARD SKILLS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159552" y="1886984"/>
            <a:ext cx="6099748" cy="557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86"/>
              </a:lnSpc>
            </a:pPr>
            <a:r>
              <a:rPr lang="en-US" sz="3373" spc="168">
                <a:solidFill>
                  <a:srgbClr val="000000"/>
                </a:solidFill>
                <a:latin typeface="Another Shabby"/>
                <a:ea typeface="Another Shabby"/>
                <a:cs typeface="Another Shabby"/>
                <a:sym typeface="Another Shabby"/>
              </a:rPr>
              <a:t>Маркетинг та стратегія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862313" y="6995700"/>
            <a:ext cx="5396987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59"/>
              </a:lnSpc>
            </a:pPr>
            <a:r>
              <a:rPr lang="en-US" sz="2199" spc="109">
                <a:solidFill>
                  <a:srgbClr val="000000"/>
                </a:solidFill>
                <a:latin typeface="Body Grotesque Large"/>
                <a:ea typeface="Body Grotesque Large"/>
                <a:cs typeface="Body Grotesque Large"/>
                <a:sym typeface="Body Grotesque Large"/>
              </a:rPr>
              <a:t>Розробка комплексного плану просування від «нуля» до результату.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768992" y="1015928"/>
            <a:ext cx="6490308" cy="345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47"/>
              </a:lnSpc>
            </a:pPr>
            <a:r>
              <a:rPr lang="en-US" sz="2036" spc="1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about me | soft skill | hard skill | technical skill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991055"/>
            <a:ext cx="5396987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59"/>
              </a:lnSpc>
            </a:pPr>
            <a:r>
              <a:rPr lang="en-US" sz="2199" spc="109">
                <a:solidFill>
                  <a:srgbClr val="000000"/>
                </a:solidFill>
                <a:latin typeface="Body Grotesque Large"/>
                <a:ea typeface="Body Grotesque Large"/>
                <a:cs typeface="Body Grotesque Large"/>
                <a:sym typeface="Body Grotesque Large"/>
              </a:rPr>
              <a:t> Налаштування платного трафіку для отримання лідів.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862313" y="4930671"/>
            <a:ext cx="5396987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59"/>
              </a:lnSpc>
            </a:pPr>
            <a:r>
              <a:rPr lang="en-US" sz="2199" spc="109">
                <a:solidFill>
                  <a:srgbClr val="000000"/>
                </a:solidFill>
                <a:latin typeface="Body Grotesque Large"/>
                <a:ea typeface="Body Grotesque Large"/>
                <a:cs typeface="Body Grotesque Large"/>
                <a:sym typeface="Body Grotesque Large"/>
              </a:rPr>
              <a:t>Робота з алгоритмами Reels та TikTok для безкоштовного залучення аудиторії.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6633750"/>
            <a:ext cx="5396987" cy="1800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59"/>
              </a:lnSpc>
            </a:pPr>
            <a:r>
              <a:rPr lang="en-US" sz="2199" spc="109">
                <a:solidFill>
                  <a:srgbClr val="000000"/>
                </a:solidFill>
                <a:latin typeface="Body Grotesque Large"/>
                <a:ea typeface="Body Grotesque Large"/>
                <a:cs typeface="Body Grotesque Large"/>
                <a:sym typeface="Body Grotesque Large"/>
              </a:rPr>
              <a:t>Чіткий брифінг клієнта, розрахунок показників ефективності (KPI) та орієнтація на прибуток, а не на лайки.</a:t>
            </a:r>
          </a:p>
        </p:txBody>
      </p: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06227" y="1332183"/>
            <a:ext cx="8876844" cy="4988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402"/>
              </a:lnSpc>
            </a:pPr>
            <a:r>
              <a:rPr lang="en-US" sz="14588" spc="-729" b="true">
                <a:solidFill>
                  <a:srgbClr val="0F0E0E"/>
                </a:solidFill>
                <a:latin typeface="Poppins Bold"/>
                <a:ea typeface="Poppins Bold"/>
                <a:cs typeface="Poppins Bold"/>
                <a:sym typeface="Poppins Bold"/>
              </a:rPr>
              <a:t>Technical</a:t>
            </a:r>
          </a:p>
          <a:p>
            <a:pPr algn="l">
              <a:lnSpc>
                <a:spcPts val="19402"/>
              </a:lnSpc>
            </a:pPr>
            <a:r>
              <a:rPr lang="en-US" b="true" sz="14588" spc="-729">
                <a:solidFill>
                  <a:srgbClr val="0F0E0E"/>
                </a:solidFill>
                <a:latin typeface="Poppins Bold"/>
                <a:ea typeface="Poppins Bold"/>
                <a:cs typeface="Poppins Bold"/>
                <a:sym typeface="Poppins Bold"/>
              </a:rPr>
              <a:t>Skill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467122" y="3935906"/>
            <a:ext cx="11909275" cy="2910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8660" indent="-269330" lvl="1">
              <a:lnSpc>
                <a:spcPts val="3243"/>
              </a:lnSpc>
              <a:buFont typeface="Arial"/>
              <a:buChar char="•"/>
            </a:pPr>
            <a:r>
              <a:rPr lang="en-US" b="true" sz="2494" spc="12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Design:</a:t>
            </a:r>
            <a:r>
              <a:rPr lang="en-US" sz="2494" spc="12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Figma, Adobe Illustrator, Canva.</a:t>
            </a:r>
          </a:p>
          <a:p>
            <a:pPr algn="just" marL="538660" indent="-269330" lvl="1">
              <a:lnSpc>
                <a:spcPts val="3243"/>
              </a:lnSpc>
              <a:buFont typeface="Arial"/>
              <a:buChar char="•"/>
            </a:pPr>
            <a:r>
              <a:rPr lang="en-US" b="true" sz="2494" spc="12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Video Editing: </a:t>
            </a:r>
            <a:r>
              <a:rPr lang="en-US" sz="2494" spc="12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CapCut, TikTok Studio.</a:t>
            </a:r>
          </a:p>
          <a:p>
            <a:pPr algn="just" marL="538660" indent="-269330" lvl="1">
              <a:lnSpc>
                <a:spcPts val="3243"/>
              </a:lnSpc>
              <a:buFont typeface="Arial"/>
              <a:buChar char="•"/>
            </a:pPr>
            <a:r>
              <a:rPr lang="en-US" b="true" sz="2494" spc="12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Management &amp; Analytics:</a:t>
            </a:r>
            <a:r>
              <a:rPr lang="en-US" sz="2494" spc="12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Meta Business Suite, системна робота з аналітикою соцмереж.</a:t>
            </a:r>
          </a:p>
          <a:p>
            <a:pPr algn="just" marL="538660" indent="-269330" lvl="1">
              <a:lnSpc>
                <a:spcPts val="3243"/>
              </a:lnSpc>
              <a:buFont typeface="Arial"/>
              <a:buChar char="•"/>
            </a:pPr>
            <a:r>
              <a:rPr lang="en-US" b="true" sz="2494" spc="12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Productivity:</a:t>
            </a:r>
            <a:r>
              <a:rPr lang="en-US" sz="2494" spc="12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Робота в Notion та інших системах планування для повної прозорості процесів.</a:t>
            </a:r>
          </a:p>
          <a:p>
            <a:pPr algn="just">
              <a:lnSpc>
                <a:spcPts val="3503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16034879" y="186069"/>
            <a:ext cx="561016" cy="2043434"/>
          </a:xfrm>
          <a:custGeom>
            <a:avLst/>
            <a:gdLst/>
            <a:ahLst/>
            <a:cxnLst/>
            <a:rect r="r" b="b" t="t" l="l"/>
            <a:pathLst>
              <a:path h="2043434" w="561016">
                <a:moveTo>
                  <a:pt x="0" y="0"/>
                </a:moveTo>
                <a:lnTo>
                  <a:pt x="561016" y="0"/>
                </a:lnTo>
                <a:lnTo>
                  <a:pt x="561016" y="2043434"/>
                </a:lnTo>
                <a:lnTo>
                  <a:pt x="0" y="20434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768992" y="1015928"/>
            <a:ext cx="6490308" cy="345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47"/>
              </a:lnSpc>
            </a:pPr>
            <a:r>
              <a:rPr lang="en-US" sz="2036" spc="1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about me | soft skill | hard skill | technical skill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96001" y="1321351"/>
            <a:ext cx="7342242" cy="593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7"/>
              </a:lnSpc>
            </a:pPr>
            <a:r>
              <a:rPr lang="en-US" sz="3544" spc="177">
                <a:solidFill>
                  <a:srgbClr val="000000"/>
                </a:solidFill>
                <a:latin typeface="Another Shabby"/>
                <a:ea typeface="Another Shabby"/>
                <a:cs typeface="Another Shabby"/>
                <a:sym typeface="Another Shabby"/>
              </a:rPr>
              <a:t>Інструментарій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0">
            <a:off x="14751691" y="6525943"/>
            <a:ext cx="3983531" cy="3983531"/>
          </a:xfrm>
          <a:custGeom>
            <a:avLst/>
            <a:gdLst/>
            <a:ahLst/>
            <a:cxnLst/>
            <a:rect r="r" b="b" t="t" l="l"/>
            <a:pathLst>
              <a:path h="3983531" w="3983531">
                <a:moveTo>
                  <a:pt x="3983530" y="0"/>
                </a:moveTo>
                <a:lnTo>
                  <a:pt x="0" y="0"/>
                </a:lnTo>
                <a:lnTo>
                  <a:pt x="0" y="3983530"/>
                </a:lnTo>
                <a:lnTo>
                  <a:pt x="3983530" y="3983530"/>
                </a:lnTo>
                <a:lnTo>
                  <a:pt x="398353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02108" y="-3034143"/>
            <a:ext cx="16683784" cy="16683784"/>
          </a:xfrm>
          <a:custGeom>
            <a:avLst/>
            <a:gdLst/>
            <a:ahLst/>
            <a:cxnLst/>
            <a:rect r="r" b="b" t="t" l="l"/>
            <a:pathLst>
              <a:path h="16683784" w="16683784">
                <a:moveTo>
                  <a:pt x="0" y="0"/>
                </a:moveTo>
                <a:lnTo>
                  <a:pt x="16683784" y="0"/>
                </a:lnTo>
                <a:lnTo>
                  <a:pt x="16683784" y="16683783"/>
                </a:lnTo>
                <a:lnTo>
                  <a:pt x="0" y="16683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8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06848" y="631125"/>
            <a:ext cx="11474303" cy="2388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453"/>
              </a:lnSpc>
            </a:pPr>
            <a:r>
              <a:rPr lang="en-US" b="true" sz="17319" spc="-86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PRINCIPLES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471771" y="2343171"/>
            <a:ext cx="10692780" cy="813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95"/>
              </a:lnSpc>
            </a:pPr>
            <a:r>
              <a:rPr lang="en-US" sz="4919" spc="245">
                <a:solidFill>
                  <a:srgbClr val="000000"/>
                </a:solidFill>
                <a:latin typeface="Another Shabby"/>
                <a:ea typeface="Another Shabby"/>
                <a:cs typeface="Another Shabby"/>
                <a:sym typeface="Another Shabby"/>
              </a:rPr>
              <a:t>ЗАКЛИК ДО СПІВПРАЦІ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764713" y="3844925"/>
            <a:ext cx="5396987" cy="194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sz="2000" spc="100">
                <a:solidFill>
                  <a:srgbClr val="000000"/>
                </a:solidFill>
                <a:latin typeface="Body Grotesque Large"/>
                <a:ea typeface="Body Grotesque Large"/>
                <a:cs typeface="Body Grotesque Large"/>
                <a:sym typeface="Body Grotesque Large"/>
              </a:rPr>
              <a:t>Чесність, конкретика та максимальна включеність. Оскільки я на старті, ваш кейс — це моє обличчя. Я вкладаю 200% зусиль, щоб результат був бездоганним.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73278" y="6317353"/>
            <a:ext cx="5396987" cy="162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sz="2000" spc="100">
                <a:solidFill>
                  <a:srgbClr val="000000"/>
                </a:solidFill>
                <a:latin typeface="Body Grotesque Large"/>
                <a:ea typeface="Body Grotesque Large"/>
                <a:cs typeface="Body Grotesque Large"/>
                <a:sym typeface="Body Grotesque Large"/>
              </a:rPr>
              <a:t>Готова запропонувати безкоштовний аудит вашої сторінки або тестовий період, щоб ви переконалися в моїй компетентності.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73278" y="3844925"/>
            <a:ext cx="5396987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sz="2000" spc="100">
                <a:solidFill>
                  <a:srgbClr val="000000"/>
                </a:solidFill>
                <a:latin typeface="Body Grotesque Large"/>
                <a:ea typeface="Body Grotesque Large"/>
                <a:cs typeface="Body Grotesque Large"/>
                <a:sym typeface="Body Grotesque Large"/>
              </a:rPr>
              <a:t>Давайте будувати систему впливу разом. Напишіть мені, щоб обговорити стратегію вашого росту.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764713" y="6479278"/>
            <a:ext cx="5756367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b="true" sz="2000" spc="100">
                <a:solidFill>
                  <a:srgbClr val="000000"/>
                </a:solidFill>
                <a:latin typeface="Body Grotesque Large Bold"/>
                <a:ea typeface="Body Grotesque Large Bold"/>
                <a:cs typeface="Body Grotesque Large Bold"/>
                <a:sym typeface="Body Grotesque Large Bold"/>
              </a:rPr>
              <a:t>Контакти:</a:t>
            </a:r>
            <a:r>
              <a:rPr lang="en-US" sz="2000" spc="100">
                <a:solidFill>
                  <a:srgbClr val="000000"/>
                </a:solidFill>
                <a:latin typeface="Body Grotesque Large"/>
                <a:ea typeface="Body Grotesque Large"/>
                <a:cs typeface="Body Grotesque Large"/>
                <a:sym typeface="Body Grotesque Large"/>
              </a:rPr>
              <a:t> </a:t>
            </a:r>
          </a:p>
          <a:p>
            <a:pPr algn="just">
              <a:lnSpc>
                <a:spcPts val="2600"/>
              </a:lnSpc>
            </a:pPr>
            <a:r>
              <a:rPr lang="en-US" sz="2000" spc="100">
                <a:solidFill>
                  <a:srgbClr val="000000"/>
                </a:solidFill>
                <a:latin typeface="Body Grotesque Large"/>
                <a:ea typeface="Body Grotesque Large"/>
                <a:cs typeface="Body Grotesque Large"/>
                <a:sym typeface="Body Grotesque Large"/>
              </a:rPr>
              <a:t>Telegram @nastasionix</a:t>
            </a:r>
          </a:p>
          <a:p>
            <a:pPr algn="just">
              <a:lnSpc>
                <a:spcPts val="2600"/>
              </a:lnSpc>
            </a:pPr>
            <a:r>
              <a:rPr lang="en-US" sz="2000" spc="100">
                <a:solidFill>
                  <a:srgbClr val="000000"/>
                </a:solidFill>
                <a:latin typeface="Body Grotesque Large"/>
                <a:ea typeface="Body Grotesque Large"/>
                <a:cs typeface="Body Grotesque Large"/>
                <a:sym typeface="Body Grotesque Large"/>
              </a:rPr>
              <a:t>Instagram @nastasionix </a:t>
            </a:r>
          </a:p>
          <a:p>
            <a:pPr algn="just">
              <a:lnSpc>
                <a:spcPts val="2600"/>
              </a:lnSpc>
            </a:pPr>
            <a:r>
              <a:rPr lang="en-US" sz="2000" spc="100">
                <a:solidFill>
                  <a:srgbClr val="000000"/>
                </a:solidFill>
                <a:latin typeface="Body Grotesque Large"/>
                <a:ea typeface="Body Grotesque Large"/>
                <a:cs typeface="Body Grotesque Large"/>
                <a:sym typeface="Body Grotesque Large"/>
              </a:rPr>
              <a:t>Номер телефону +380 96149 4690</a:t>
            </a:r>
          </a:p>
        </p:txBody>
      </p:sp>
    </p:spTree>
  </p:cSld>
  <p:clrMapOvr>
    <a:masterClrMapping/>
  </p:clrMapOvr>
  <p:transition spd="slow">
    <p:cover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DAHASY-a-as</dc:identifier>
  <dcterms:modified xsi:type="dcterms:W3CDTF">2011-08-01T06:04:30Z</dcterms:modified>
  <cp:revision>1</cp:revision>
  <dc:title>SMM-STRATEGIST</dc:title>
</cp:coreProperties>
</file>