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62" r:id="rId4"/>
    <p:sldId id="260" r:id="rId5"/>
    <p:sldId id="261" r:id="rId6"/>
    <p:sldId id="258" r:id="rId7"/>
    <p:sldId id="270" r:id="rId8"/>
    <p:sldId id="259" r:id="rId9"/>
    <p:sldId id="263" r:id="rId10"/>
    <p:sldId id="266" r:id="rId11"/>
    <p:sldId id="265" r:id="rId12"/>
    <p:sldId id="268" r:id="rId13"/>
    <p:sldId id="269" r:id="rId14"/>
    <p:sldId id="264" r:id="rId15"/>
    <p:sldId id="267" r:id="rId16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rbe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rbe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rbe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rbe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18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46100" y="-4763"/>
            <a:ext cx="5014913" cy="6862763"/>
            <a:chOff x="2928938" y="-4763"/>
            <a:chExt cx="5014912" cy="6862763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>
                <a:gd name="T0" fmla="*/ 0 w 670"/>
                <a:gd name="T1" fmla="*/ 2147483646 h 1753"/>
                <a:gd name="T2" fmla="*/ 2147483646 w 670"/>
                <a:gd name="T3" fmla="*/ 2147483646 h 1753"/>
                <a:gd name="T4" fmla="*/ 2147483646 w 670"/>
                <a:gd name="T5" fmla="*/ 0 h 1753"/>
                <a:gd name="T6" fmla="*/ 2147483646 w 670"/>
                <a:gd name="T7" fmla="*/ 0 h 1753"/>
                <a:gd name="T8" fmla="*/ 0 w 670"/>
                <a:gd name="T9" fmla="*/ 2147483646 h 17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7"/>
            <p:cNvSpPr/>
            <p:nvPr/>
          </p:nvSpPr>
          <p:spPr bwMode="auto">
            <a:xfrm>
              <a:off x="2928938" y="-4763"/>
              <a:ext cx="1035050" cy="2673351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" name="Freeform 9"/>
            <p:cNvSpPr/>
            <p:nvPr/>
          </p:nvSpPr>
          <p:spPr bwMode="auto">
            <a:xfrm>
              <a:off x="2928938" y="2582863"/>
              <a:ext cx="2693987" cy="4275137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" name="Freeform 10"/>
            <p:cNvSpPr/>
            <p:nvPr/>
          </p:nvSpPr>
          <p:spPr bwMode="auto">
            <a:xfrm>
              <a:off x="3371851" y="2692400"/>
              <a:ext cx="3332161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9" name="Freeform 11"/>
            <p:cNvSpPr/>
            <p:nvPr/>
          </p:nvSpPr>
          <p:spPr bwMode="auto">
            <a:xfrm>
              <a:off x="3367088" y="2687638"/>
              <a:ext cx="4576762" cy="4170362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0" name="Freeform 12"/>
            <p:cNvSpPr/>
            <p:nvPr/>
          </p:nvSpPr>
          <p:spPr bwMode="auto">
            <a:xfrm>
              <a:off x="2928938" y="2578100"/>
              <a:ext cx="3584574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55B73-3F6E-4A03-9672-568FA055EF47}" type="datetimeFigureOut">
              <a:rPr lang="ru-RU"/>
              <a:pPr>
                <a:defRPr/>
              </a:pPr>
              <a:t>29.06.2022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3" y="5883275"/>
            <a:ext cx="4324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4BB29E-AB0F-4CAB-953C-3DB6452AF39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30104-6252-4EF3-A816-D6889E626E73}" type="datetimeFigureOut">
              <a:rPr lang="ru-RU"/>
              <a:pPr>
                <a:defRPr/>
              </a:pPr>
              <a:t>29.06.2022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22D688-1BEE-4ACC-B0D5-1118D6A9F55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76FB2-1E7F-4E0C-A56A-3F4FB13937B2}" type="datetimeFigureOut">
              <a:rPr lang="ru-RU"/>
              <a:pPr>
                <a:defRPr/>
              </a:pPr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9ABD43-59B4-408D-A7C6-5055ECB85B9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8CCF0-38B7-4585-B6EA-6FB8247089CE}" type="datetimeFigureOut">
              <a:rPr lang="ru-RU"/>
              <a:pPr>
                <a:defRPr/>
              </a:pPr>
              <a:t>29.06.2022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0F3E8ED-6BB1-4706-AEE5-64A54C0C791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F0E2A-F5E4-4EC7-8108-635A1BA29FC4}" type="datetimeFigureOut">
              <a:rPr lang="ru-RU"/>
              <a:pPr>
                <a:defRPr/>
              </a:pPr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F054C-C1C7-457A-82D4-E43E8FAA744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6A457-C97C-47F0-A7E7-786598843E68}" type="datetimeFigureOut">
              <a:rPr lang="ru-RU"/>
              <a:pPr>
                <a:defRPr/>
              </a:pPr>
              <a:t>29.06.2022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E72A719-0F4F-453B-8486-5D2A7181F12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5A6F5-7EFD-48A0-9938-486132F2F92D}" type="datetimeFigureOut">
              <a:rPr lang="ru-RU"/>
              <a:pPr>
                <a:defRPr/>
              </a:pPr>
              <a:t>29.06.2022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7DAA037-AA8C-4FEA-8D9B-8EECC6CA5AC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C49BE-F8F4-4B03-A7CF-E9640B7E2E3C}" type="datetimeFigureOut">
              <a:rPr lang="ru-RU"/>
              <a:pPr>
                <a:defRPr/>
              </a:pPr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F3E453-EE8C-4AE3-B8BD-F278DFE5B32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5DE94-10C3-460E-B123-C89960AB40CB}" type="datetimeFigureOut">
              <a:rPr lang="ru-RU"/>
              <a:pPr>
                <a:defRPr/>
              </a:pPr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3AA3A0-09E2-436A-8B6A-D96B1A15DFD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2788B-C01B-4206-B3FA-07A8FC7C6DC6}" type="datetimeFigureOut">
              <a:rPr lang="ru-RU"/>
              <a:pPr>
                <a:defRPr/>
              </a:pPr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2163" y="5867400"/>
            <a:ext cx="550862" cy="365125"/>
          </a:xfrm>
        </p:spPr>
        <p:txBody>
          <a:bodyPr/>
          <a:lstStyle>
            <a:lvl1pPr>
              <a:defRPr/>
            </a:lvl1pPr>
          </a:lstStyle>
          <a:p>
            <a:fld id="{15897A19-5F35-4581-AAB5-7E0B2DDF7AA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26A4D-5F17-48F2-8748-D5F38A8FDC2C}" type="datetimeFigureOut">
              <a:rPr lang="ru-RU"/>
              <a:pPr>
                <a:defRPr/>
              </a:pPr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4E95F8-D30A-4D5B-A19F-1D602B9C4D4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3D2B8-450D-488A-A009-C82E19436D48}" type="datetimeFigureOut">
              <a:rPr lang="ru-RU"/>
              <a:pPr>
                <a:defRPr/>
              </a:pPr>
              <a:t>29.06.2022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03A58-18B3-433F-AE28-C437D8CD5F9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E30BC-9B33-4A12-B594-1992D3C97724}" type="datetimeFigureOut">
              <a:rPr lang="ru-RU"/>
              <a:pPr>
                <a:defRPr/>
              </a:pPr>
              <a:t>29.06.2022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D87050-8B5C-4DCE-B841-3E64316B127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E164B-59AF-4947-8AA7-4F9A750DA3E1}" type="datetimeFigureOut">
              <a:rPr lang="ru-RU"/>
              <a:pPr>
                <a:defRPr/>
              </a:pPr>
              <a:t>29.06.2022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1403D9-2626-4038-AF46-54EE9E9380A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F40C7-80AA-4709-A207-1D0788FAE8F2}" type="datetimeFigureOut">
              <a:rPr lang="ru-RU"/>
              <a:pPr>
                <a:defRPr/>
              </a:pPr>
              <a:t>29.06.2022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52E0F-9D99-4303-BD34-30362B1D5FB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DBBB2-75A1-4DEF-8E25-9617FE4E1878}" type="datetimeFigureOut">
              <a:rPr lang="ru-RU"/>
              <a:pPr>
                <a:defRPr/>
              </a:pPr>
              <a:t>29.06.2022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C332A5-9AA4-460E-8DDA-2437C07A5F8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75027-BA8F-4360-9532-9DBAA0CC77C1}" type="datetimeFigureOut">
              <a:rPr lang="ru-RU"/>
              <a:pPr>
                <a:defRPr/>
              </a:pPr>
              <a:t>29.06.2022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B4D99F-B9C5-4B8A-B34E-F73AC737377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150813" y="0"/>
            <a:ext cx="2436812" cy="6858000"/>
            <a:chOff x="1320800" y="0"/>
            <a:chExt cx="2436813" cy="6858001"/>
          </a:xfrm>
        </p:grpSpPr>
        <p:sp>
          <p:nvSpPr>
            <p:cNvPr id="1032" name="Freeform 6"/>
            <p:cNvSpPr>
              <a:spLocks/>
            </p:cNvSpPr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>
                <a:gd name="T0" fmla="*/ 0 w 707"/>
                <a:gd name="T1" fmla="*/ 2147483646 h 3357"/>
                <a:gd name="T2" fmla="*/ 2147483646 w 707"/>
                <a:gd name="T3" fmla="*/ 2147483646 h 3357"/>
                <a:gd name="T4" fmla="*/ 2147483646 w 707"/>
                <a:gd name="T5" fmla="*/ 0 h 3357"/>
                <a:gd name="T6" fmla="*/ 2147483646 w 707"/>
                <a:gd name="T7" fmla="*/ 0 h 3357"/>
                <a:gd name="T8" fmla="*/ 0 w 707"/>
                <a:gd name="T9" fmla="*/ 2147483646 h 33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1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1"/>
              <a:ext cx="1228726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7" y="5291139"/>
              <a:ext cx="1495426" cy="1566862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7" y="5286376"/>
              <a:ext cx="2130426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1"/>
              <a:ext cx="1695451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484313" y="685800"/>
            <a:ext cx="1001871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84313" y="2667000"/>
            <a:ext cx="1001871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963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906C23A0-EF81-4136-BF71-2523DE0CF26E}" type="datetimeFigureOut">
              <a:rPr lang="ru-RU"/>
              <a:pPr>
                <a:defRPr/>
              </a:pPr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1750" y="5883275"/>
            <a:ext cx="70850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2163" y="5883275"/>
            <a:ext cx="5508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B3665DAB-28C0-4650-8AA8-F30BA273B6D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23" r:id="rId2"/>
    <p:sldLayoutId id="2147484009" r:id="rId3"/>
    <p:sldLayoutId id="2147484010" r:id="rId4"/>
    <p:sldLayoutId id="2147484011" r:id="rId5"/>
    <p:sldLayoutId id="2147484012" r:id="rId6"/>
    <p:sldLayoutId id="2147484013" r:id="rId7"/>
    <p:sldLayoutId id="2147484014" r:id="rId8"/>
    <p:sldLayoutId id="2147484015" r:id="rId9"/>
    <p:sldLayoutId id="2147484016" r:id="rId10"/>
    <p:sldLayoutId id="2147484017" r:id="rId11"/>
    <p:sldLayoutId id="2147484024" r:id="rId12"/>
    <p:sldLayoutId id="2147484018" r:id="rId13"/>
    <p:sldLayoutId id="2147484025" r:id="rId14"/>
    <p:sldLayoutId id="2147484019" r:id="rId15"/>
    <p:sldLayoutId id="2147484020" r:id="rId16"/>
    <p:sldLayoutId id="2147484021" r:id="rId1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8D1515"/>
        </a:buClr>
        <a:buSzPct val="14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8D1515"/>
        </a:buClr>
        <a:buSzPct val="14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8D1515"/>
        </a:buClr>
        <a:buSzPct val="145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rgbClr val="8D1515"/>
        </a:buClr>
        <a:buSzPct val="145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rgbClr val="8D1515"/>
        </a:buClr>
        <a:buSzPct val="145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A3%D0%91%D0%94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hyperlink" Target="https://ru.wikipedia.org/wiki/MySQ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3" descr="Изображение_25_05_09 37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515" y="593768"/>
            <a:ext cx="9405257" cy="4322618"/>
          </a:xfrm>
          <a:prstGeom prst="rect">
            <a:avLst/>
          </a:prstGeom>
          <a:noFill/>
          <a:ln>
            <a:noFill/>
          </a:ln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Заголовок 1"/>
          <p:cNvSpPr>
            <a:spLocks noGrp="1"/>
          </p:cNvSpPr>
          <p:nvPr>
            <p:ph type="ctrTitle"/>
          </p:nvPr>
        </p:nvSpPr>
        <p:spPr>
          <a:xfrm>
            <a:off x="3919538" y="593725"/>
            <a:ext cx="7694612" cy="1258888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uk-UA" altLang="ru-RU" sz="5000" b="1" i="1" dirty="0" smtClean="0">
                <a:ln>
                  <a:noFill/>
                </a:ln>
                <a:solidFill>
                  <a:srgbClr val="00518E"/>
                </a:solidFill>
              </a:rPr>
              <a:t>WEB-</a:t>
            </a:r>
            <a:r>
              <a:rPr lang="ru-RU" altLang="ru-RU" sz="5000" b="1" i="1" dirty="0" smtClean="0">
                <a:ln>
                  <a:noFill/>
                </a:ln>
                <a:solidFill>
                  <a:srgbClr val="00518E"/>
                </a:solidFill>
              </a:rPr>
              <a:t>приложение</a:t>
            </a:r>
            <a:r>
              <a:rPr lang="uk-UA" altLang="ru-RU" sz="5000" b="1" i="1" dirty="0" smtClean="0">
                <a:ln>
                  <a:noFill/>
                </a:ln>
                <a:solidFill>
                  <a:srgbClr val="00518E"/>
                </a:solidFill>
              </a:rPr>
              <a:t> для </a:t>
            </a:r>
            <a:r>
              <a:rPr lang="uk-UA" altLang="ru-RU" sz="5000" b="1" i="1" dirty="0" err="1" smtClean="0">
                <a:ln>
                  <a:noFill/>
                </a:ln>
                <a:solidFill>
                  <a:srgbClr val="00518E"/>
                </a:solidFill>
              </a:rPr>
              <a:t>тестирования</a:t>
            </a:r>
            <a:r>
              <a:rPr lang="uk-UA" altLang="ru-RU" sz="5000" b="1" i="1" dirty="0" smtClean="0">
                <a:ln>
                  <a:noFill/>
                </a:ln>
                <a:solidFill>
                  <a:srgbClr val="00518E"/>
                </a:solidFill>
              </a:rPr>
              <a:t> </a:t>
            </a:r>
            <a:r>
              <a:rPr lang="ru-RU" altLang="ru-RU" sz="5000" b="1" i="1" dirty="0" smtClean="0">
                <a:ln>
                  <a:noFill/>
                </a:ln>
                <a:solidFill>
                  <a:srgbClr val="00518E"/>
                </a:solidFill>
              </a:rPr>
              <a:t>сотрудников</a:t>
            </a:r>
            <a:endParaRPr lang="ru-RU" altLang="ru-RU" sz="5000" i="1" dirty="0" smtClean="0">
              <a:ln>
                <a:noFill/>
              </a:ln>
              <a:solidFill>
                <a:srgbClr val="00518E"/>
              </a:solidFill>
            </a:endParaRPr>
          </a:p>
        </p:txBody>
      </p:sp>
      <p:sp>
        <p:nvSpPr>
          <p:cNvPr id="6148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868863" y="6103938"/>
            <a:ext cx="7323137" cy="754062"/>
          </a:xfrm>
        </p:spPr>
        <p:txBody>
          <a:bodyPr/>
          <a:lstStyle/>
          <a:p>
            <a:pPr eaLnBrk="1" hangingPunct="1"/>
            <a:r>
              <a:rPr lang="ru-RU" altLang="ru-RU" sz="2400" b="1" i="1" smtClean="0"/>
              <a:t>Подготовил:</a:t>
            </a:r>
            <a:r>
              <a:rPr lang="ru-RU" altLang="ru-RU" sz="2400" i="1" smtClean="0"/>
              <a:t> </a:t>
            </a:r>
            <a:r>
              <a:rPr lang="en-US" altLang="ru-RU" sz="2400" i="1" smtClean="0"/>
              <a:t> </a:t>
            </a:r>
            <a:r>
              <a:rPr lang="ru-RU" altLang="ru-RU" sz="2400" i="1" smtClean="0"/>
              <a:t>техник-программист  Федосеев А.С.</a:t>
            </a:r>
          </a:p>
        </p:txBody>
      </p:sp>
      <p:pic>
        <p:nvPicPr>
          <p:cNvPr id="6149" name="Рисунок 4"/>
          <p:cNvPicPr>
            <a:picLocks noChangeAspect="1"/>
          </p:cNvPicPr>
          <p:nvPr/>
        </p:nvPicPr>
        <p:blipFill>
          <a:blip r:embed="rId3" cstate="print"/>
          <a:srcRect l="20531" r="19530" b="21321"/>
          <a:stretch>
            <a:fillRect/>
          </a:stretch>
        </p:blipFill>
        <p:spPr bwMode="auto">
          <a:xfrm>
            <a:off x="120650" y="4916488"/>
            <a:ext cx="1973263" cy="179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8780" y="2172305"/>
            <a:ext cx="2605725" cy="3456597"/>
          </a:xfrm>
          <a:prstGeom prst="rect">
            <a:avLst/>
          </a:prstGeom>
          <a:noFill/>
          <a:ln>
            <a:noFill/>
          </a:ln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52813" y="147638"/>
            <a:ext cx="7988300" cy="657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179888" y="-201613"/>
            <a:ext cx="7908925" cy="7219951"/>
          </a:xfrm>
        </p:spPr>
        <p:txBody>
          <a:bodyPr/>
          <a:lstStyle/>
          <a:p>
            <a:pPr algn="l"/>
            <a:r>
              <a:rPr lang="ru-RU" altLang="ru-RU" sz="2400" i="1" u="sng" smtClean="0">
                <a:ln>
                  <a:noFill/>
                </a:ln>
              </a:rPr>
              <a:t>WEB-приложение должно обеспечить:</a:t>
            </a:r>
            <a:br>
              <a:rPr lang="ru-RU" altLang="ru-RU" sz="2400" i="1" u="sng" smtClean="0">
                <a:ln>
                  <a:noFill/>
                </a:ln>
              </a:rPr>
            </a:br>
            <a:r>
              <a:rPr lang="ru-RU" altLang="ru-RU" sz="2400" smtClean="0">
                <a:ln>
                  <a:noFill/>
                </a:ln>
              </a:rPr>
              <a:t>- автоматическую генерацию формы билета в веб-интерфейсе; </a:t>
            </a:r>
            <a:br>
              <a:rPr lang="ru-RU" altLang="ru-RU" sz="2400" smtClean="0">
                <a:ln>
                  <a:noFill/>
                </a:ln>
              </a:rPr>
            </a:br>
            <a:r>
              <a:rPr lang="ru-RU" altLang="ru-RU" sz="2400" smtClean="0">
                <a:ln>
                  <a:noFill/>
                </a:ln>
              </a:rPr>
              <a:t>- автоматическую генерацию уникального идентификатора (кода); </a:t>
            </a:r>
            <a:br>
              <a:rPr lang="ru-RU" altLang="ru-RU" sz="2400" smtClean="0">
                <a:ln>
                  <a:noFill/>
                </a:ln>
              </a:rPr>
            </a:br>
            <a:r>
              <a:rPr lang="ru-RU" altLang="ru-RU" sz="2400" smtClean="0">
                <a:ln>
                  <a:noFill/>
                </a:ln>
              </a:rPr>
              <a:t>- возможность выбора правильного ответа из числа предоставленных вариантов для каждого тестового задания; </a:t>
            </a:r>
            <a:br>
              <a:rPr lang="ru-RU" altLang="ru-RU" sz="2400" smtClean="0">
                <a:ln>
                  <a:noFill/>
                </a:ln>
              </a:rPr>
            </a:br>
            <a:r>
              <a:rPr lang="ru-RU" altLang="ru-RU" sz="2400" smtClean="0">
                <a:ln>
                  <a:noFill/>
                </a:ln>
              </a:rPr>
              <a:t>- возможность временно пропустить тестовое задание и вернуться к нему позже; </a:t>
            </a:r>
            <a:br>
              <a:rPr lang="ru-RU" altLang="ru-RU" sz="2400" smtClean="0">
                <a:ln>
                  <a:noFill/>
                </a:ln>
              </a:rPr>
            </a:br>
            <a:r>
              <a:rPr lang="ru-RU" altLang="ru-RU" sz="2400" smtClean="0">
                <a:ln>
                  <a:noFill/>
                </a:ln>
              </a:rPr>
              <a:t>- фиксацию варианта окончательного ответа с помощью кнопки; </a:t>
            </a:r>
            <a:br>
              <a:rPr lang="ru-RU" altLang="ru-RU" sz="2400" smtClean="0">
                <a:ln>
                  <a:noFill/>
                </a:ln>
              </a:rPr>
            </a:br>
            <a:r>
              <a:rPr lang="ru-RU" altLang="ru-RU" sz="2400" smtClean="0">
                <a:ln>
                  <a:noFill/>
                </a:ln>
              </a:rPr>
              <a:t>- контролировать срок проведения теста и автоматически его завершать после окончания отведенного времени; </a:t>
            </a:r>
            <a:br>
              <a:rPr lang="ru-RU" altLang="ru-RU" sz="2400" smtClean="0">
                <a:ln>
                  <a:noFill/>
                </a:ln>
              </a:rPr>
            </a:br>
            <a:r>
              <a:rPr lang="ru-RU" altLang="ru-RU" sz="2400" smtClean="0">
                <a:ln>
                  <a:noFill/>
                </a:ln>
              </a:rPr>
              <a:t>- завершать тест по желанию пользователя - нажатием на кнопку «ЗАВЕРШИТЬ»; </a:t>
            </a:r>
            <a:br>
              <a:rPr lang="ru-RU" altLang="ru-RU" sz="2400" smtClean="0">
                <a:ln>
                  <a:noFill/>
                </a:ln>
              </a:rPr>
            </a:br>
            <a:r>
              <a:rPr lang="ru-RU" altLang="ru-RU" sz="2400" smtClean="0">
                <a:ln>
                  <a:noFill/>
                </a:ln>
              </a:rPr>
              <a:t>- предоставить итоговые результаты тестирования.</a:t>
            </a:r>
          </a:p>
        </p:txBody>
      </p:sp>
      <p:pic>
        <p:nvPicPr>
          <p:cNvPr id="1536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727"/>
          <a:stretch>
            <a:fillRect/>
          </a:stretch>
        </p:blipFill>
        <p:spPr bwMode="auto">
          <a:xfrm>
            <a:off x="817358" y="3354488"/>
            <a:ext cx="3517136" cy="2001551"/>
          </a:xfrm>
          <a:prstGeom prst="rect">
            <a:avLst/>
          </a:prstGeom>
          <a:noFill/>
          <a:ln>
            <a:noFill/>
          </a:ln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4447" y="106671"/>
            <a:ext cx="8989570" cy="627037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43288" y="6376988"/>
            <a:ext cx="7837487" cy="4778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500" b="1" i="1" dirty="0" err="1">
                <a:solidFill>
                  <a:schemeClr val="accent6">
                    <a:lumMod val="50000"/>
                  </a:schemeClr>
                </a:solidFill>
              </a:rPr>
              <a:t>php</a:t>
            </a:r>
            <a:r>
              <a:rPr lang="ru-RU" sz="2500" b="1" i="1" dirty="0" err="1">
                <a:solidFill>
                  <a:schemeClr val="accent3">
                    <a:lumMod val="75000"/>
                  </a:schemeClr>
                </a:solidFill>
              </a:rPr>
              <a:t>MyAdmin</a:t>
            </a:r>
            <a:r>
              <a:rPr lang="ru-RU" sz="2500" i="1" dirty="0">
                <a:solidFill>
                  <a:schemeClr val="accent3">
                    <a:lumMod val="75000"/>
                  </a:schemeClr>
                </a:solidFill>
              </a:rPr>
              <a:t> </a:t>
            </a:r>
            <a:r>
              <a:rPr lang="ru-RU" sz="2500" i="1" dirty="0"/>
              <a:t> для администрирования </a:t>
            </a:r>
            <a:r>
              <a:rPr lang="ru-RU" sz="2500" i="1" dirty="0">
                <a:hlinkClick r:id="rId3" tooltip="СУБД"/>
              </a:rPr>
              <a:t>СУБД</a:t>
            </a:r>
            <a:r>
              <a:rPr lang="ru-RU" sz="2500" i="1" dirty="0"/>
              <a:t> </a:t>
            </a:r>
            <a:r>
              <a:rPr lang="ru-RU" sz="2500" i="1" dirty="0" err="1">
                <a:hlinkClick r:id="rId4" tooltip="MySQL"/>
              </a:rPr>
              <a:t>MySQL</a:t>
            </a:r>
            <a:endParaRPr lang="ru-RU" sz="2500" i="1" dirty="0"/>
          </a:p>
        </p:txBody>
      </p:sp>
      <p:pic>
        <p:nvPicPr>
          <p:cNvPr id="17412" name="Рисунок 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22975" y="4286250"/>
            <a:ext cx="3979863" cy="209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5755" y="213756"/>
            <a:ext cx="8337674" cy="642847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5663" y="3427413"/>
            <a:ext cx="219075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4720" y="201613"/>
            <a:ext cx="7968693" cy="61341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4606925" y="6335713"/>
            <a:ext cx="39497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 i="1">
                <a:solidFill>
                  <a:srgbClr val="0070C0"/>
                </a:solidFill>
              </a:rPr>
              <a:t>Типова сторінка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6061" y="605642"/>
            <a:ext cx="9144000" cy="5652655"/>
          </a:xfrm>
          <a:prstGeom prst="rect">
            <a:avLst/>
          </a:prstGeom>
          <a:noFill/>
          <a:ln>
            <a:noFill/>
          </a:ln>
          <a:scene3d>
            <a:camera prst="isometricOffAxis2Left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3163" y="285750"/>
            <a:ext cx="9185275" cy="1008063"/>
          </a:xfrm>
        </p:spPr>
        <p:txBody>
          <a:bodyPr rtlCol="0">
            <a:normAutofit/>
          </a:bodyPr>
          <a:lstStyle/>
          <a:p>
            <a:pPr marL="457200" lvl="1" indent="0">
              <a:buFont typeface="Arial" panose="020B0604020202020204" pitchFamily="34" charset="0"/>
              <a:buNone/>
              <a:defRPr/>
            </a:pPr>
            <a:r>
              <a:rPr lang="uk-UA" sz="4800" b="1" u="sng" dirty="0" smtClean="0"/>
              <a:t>1. </a:t>
            </a:r>
            <a:r>
              <a:rPr lang="uk-UA" sz="4800" b="1" u="sng" dirty="0" err="1" smtClean="0"/>
              <a:t>Анализ</a:t>
            </a:r>
            <a:r>
              <a:rPr lang="uk-UA" sz="4800" b="1" u="sng" dirty="0" smtClean="0"/>
              <a:t> альтернатив</a:t>
            </a:r>
            <a:endParaRPr lang="ru-RU" sz="1800" u="sng" dirty="0"/>
          </a:p>
          <a:p>
            <a:pPr marL="0" indent="0" eaLnBrk="1" fontAlgn="auto" hangingPunct="1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endParaRPr lang="ru-RU" dirty="0"/>
          </a:p>
        </p:txBody>
      </p:sp>
      <p:pic>
        <p:nvPicPr>
          <p:cNvPr id="7171" name="Рисунок 1"/>
          <p:cNvPicPr>
            <a:picLocks noChangeAspect="1"/>
          </p:cNvPicPr>
          <p:nvPr/>
        </p:nvPicPr>
        <p:blipFill>
          <a:blip r:embed="rId2" cstate="print"/>
          <a:srcRect t="7314" r="337" b="5888"/>
          <a:stretch>
            <a:fillRect/>
          </a:stretch>
        </p:blipFill>
        <p:spPr bwMode="auto">
          <a:xfrm>
            <a:off x="2990850" y="930275"/>
            <a:ext cx="7340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TextBox 1"/>
          <p:cNvSpPr txBox="1">
            <a:spLocks noChangeArrowheads="1"/>
          </p:cNvSpPr>
          <p:nvPr/>
        </p:nvSpPr>
        <p:spPr bwMode="auto">
          <a:xfrm>
            <a:off x="2884488" y="5959475"/>
            <a:ext cx="79819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200"/>
              <a:t>В частности в Институте Информационных Технологий и Средств Обучения Академии Педагогических Наук Украины.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39975" y="196850"/>
            <a:ext cx="9542463" cy="6429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2351088" y="5095875"/>
            <a:ext cx="9464675" cy="1214438"/>
          </a:xfrm>
        </p:spPr>
        <p:txBody>
          <a:bodyPr/>
          <a:lstStyle/>
          <a:p>
            <a:pPr algn="l" eaLnBrk="1" hangingPunct="1"/>
            <a:r>
              <a:rPr lang="ru-RU" altLang="ru-RU" sz="2400" i="1" smtClean="0">
                <a:ln>
                  <a:noFill/>
                </a:ln>
              </a:rPr>
              <a:t>Итак система тестирования представленая в Moodle имеет внушительный набор функций, но она имеет значительный недостаток: она работает исключительно с сайтами, работающих на системе Moodle. Это очень сильно ограничивает пользователя, ведь любые ограничения Moodle будут ограничениями этой системы.</a:t>
            </a:r>
            <a:endParaRPr lang="ru-RU" altLang="ru-RU" sz="2400" b="1" i="1" smtClean="0">
              <a:ln>
                <a:noFill/>
              </a:ln>
            </a:endParaRPr>
          </a:p>
        </p:txBody>
      </p:sp>
      <p:pic>
        <p:nvPicPr>
          <p:cNvPr id="9219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319463" y="161925"/>
            <a:ext cx="6640512" cy="4365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2232025" y="866775"/>
            <a:ext cx="7327900" cy="2613025"/>
          </a:xfrm>
        </p:spPr>
        <p:txBody>
          <a:bodyPr/>
          <a:lstStyle/>
          <a:p>
            <a:pPr algn="l"/>
            <a:r>
              <a:rPr lang="ru-RU" altLang="ru-RU" sz="2800" b="1" u="sng" smtClean="0">
                <a:ln>
                  <a:noFill/>
                </a:ln>
              </a:rPr>
              <a:t>2 Постановка задачи и методы исследования </a:t>
            </a:r>
            <a:r>
              <a:rPr lang="ru-RU" altLang="ru-RU" sz="2400" b="1" smtClean="0">
                <a:ln>
                  <a:noFill/>
                </a:ln>
              </a:rPr>
              <a:t>2.1 Цель и задачи исследования </a:t>
            </a:r>
            <a:br>
              <a:rPr lang="ru-RU" altLang="ru-RU" sz="2400" b="1" smtClean="0">
                <a:ln>
                  <a:noFill/>
                </a:ln>
              </a:rPr>
            </a:br>
            <a:r>
              <a:rPr lang="ru-RU" altLang="ru-RU" sz="2400" b="1" smtClean="0">
                <a:ln>
                  <a:noFill/>
                </a:ln>
              </a:rPr>
              <a:t/>
            </a:r>
            <a:br>
              <a:rPr lang="ru-RU" altLang="ru-RU" sz="2400" b="1" smtClean="0">
                <a:ln>
                  <a:noFill/>
                </a:ln>
              </a:rPr>
            </a:br>
            <a:r>
              <a:rPr lang="ru-RU" altLang="ru-RU" sz="2400" smtClean="0">
                <a:ln>
                  <a:noFill/>
                </a:ln>
              </a:rPr>
              <a:t>Целью бакалаврской работы является разработка WEB-приложения для тестирования сотрудников, которое упростит процесс сдачи экзаменов как работникам, так и экзаменаторам.</a:t>
            </a:r>
            <a:br>
              <a:rPr lang="ru-RU" altLang="ru-RU" sz="2400" smtClean="0">
                <a:ln>
                  <a:noFill/>
                </a:ln>
              </a:rPr>
            </a:br>
            <a:r>
              <a:rPr lang="uk-UA" altLang="ru-RU" sz="2400" b="1" smtClean="0">
                <a:ln>
                  <a:noFill/>
                </a:ln>
              </a:rPr>
              <a:t/>
            </a:r>
            <a:br>
              <a:rPr lang="uk-UA" altLang="ru-RU" sz="2400" b="1" smtClean="0">
                <a:ln>
                  <a:noFill/>
                </a:ln>
              </a:rPr>
            </a:br>
            <a:endParaRPr lang="ru-RU" altLang="ru-RU" sz="2400" b="1" smtClean="0">
              <a:ln>
                <a:noFill/>
              </a:ln>
            </a:endParaRPr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>
          <a:xfrm>
            <a:off x="2232025" y="3811588"/>
            <a:ext cx="7113588" cy="21971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uk-UA" altLang="ru-RU" b="1" smtClean="0"/>
          </a:p>
          <a:p>
            <a:pPr marL="0" indent="0">
              <a:buFont typeface="Arial" charset="0"/>
              <a:buNone/>
            </a:pPr>
            <a:r>
              <a:rPr lang="ru-RU" altLang="ru-RU" b="1" smtClean="0"/>
              <a:t>2.2 Выбор методов исследования</a:t>
            </a:r>
          </a:p>
          <a:p>
            <a:pPr marL="0" indent="0">
              <a:buFont typeface="Arial" charset="0"/>
              <a:buNone/>
            </a:pPr>
            <a:endParaRPr lang="ru-RU" altLang="ru-RU" b="1" smtClean="0"/>
          </a:p>
          <a:p>
            <a:pPr marL="0" indent="0">
              <a:buFont typeface="Arial" charset="0"/>
              <a:buNone/>
            </a:pPr>
            <a:r>
              <a:rPr lang="ru-RU" altLang="ru-RU" smtClean="0"/>
              <a:t>Информационная система содержит базу данных MySQL, доступ к которой реализован через интуитивно-понятный WEB-интерфейс на языке PHP.</a:t>
            </a:r>
          </a:p>
        </p:txBody>
      </p:sp>
      <p:pic>
        <p:nvPicPr>
          <p:cNvPr id="10244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5663" y="334963"/>
            <a:ext cx="2130425" cy="3144837"/>
          </a:xfrm>
          <a:prstGeom prst="rect">
            <a:avLst/>
          </a:prstGeom>
          <a:noFill/>
          <a:ln>
            <a:noFill/>
          </a:ln>
          <a:scene3d>
            <a:camera prst="perspectiveContrastingLeftFacing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10663" y="4567238"/>
            <a:ext cx="3081337" cy="1773237"/>
          </a:xfrm>
          <a:prstGeom prst="rect">
            <a:avLst/>
          </a:prstGeom>
          <a:noFill/>
          <a:ln>
            <a:noFill/>
          </a:ln>
          <a:scene3d>
            <a:camera prst="isometricOffAxis2Left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2395538" y="312738"/>
            <a:ext cx="8926512" cy="506412"/>
          </a:xfrm>
        </p:spPr>
        <p:txBody>
          <a:bodyPr/>
          <a:lstStyle/>
          <a:p>
            <a:pPr algn="l" eaLnBrk="1" hangingPunct="1"/>
            <a:r>
              <a:rPr lang="uk-UA" altLang="ru-RU" sz="2400" b="1" smtClean="0">
                <a:ln>
                  <a:noFill/>
                </a:ln>
              </a:rPr>
              <a:t>2.3 </a:t>
            </a:r>
            <a:r>
              <a:rPr lang="ru-RU" altLang="ru-RU" sz="2400" b="1" smtClean="0">
                <a:ln>
                  <a:noFill/>
                </a:ln>
              </a:rPr>
              <a:t>Планирование структуры работ ИТ-проекта</a:t>
            </a:r>
            <a:endParaRPr lang="ru-RU" altLang="ru-RU" sz="2400" smtClean="0">
              <a:ln>
                <a:noFill/>
              </a:ln>
            </a:endParaRPr>
          </a:p>
        </p:txBody>
      </p:sp>
      <p:pic>
        <p:nvPicPr>
          <p:cNvPr id="11267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679" y="2565070"/>
            <a:ext cx="3935433" cy="3740727"/>
          </a:xfrm>
          <a:prstGeom prst="rect">
            <a:avLst/>
          </a:prstGeom>
          <a:noFill/>
          <a:ln>
            <a:noFill/>
          </a:ln>
          <a:scene3d>
            <a:camera prst="isometricOffAxis1Left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1325" y="728663"/>
            <a:ext cx="8751888" cy="603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4583113"/>
            <a:ext cx="18034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0488" y="0"/>
            <a:ext cx="89868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1121" y="2743201"/>
            <a:ext cx="3515208" cy="2696008"/>
          </a:xfrm>
          <a:prstGeom prst="rect">
            <a:avLst/>
          </a:prstGeom>
          <a:noFill/>
          <a:ln>
            <a:noFill/>
          </a:ln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6713" y="273050"/>
            <a:ext cx="7747000" cy="632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2743200" y="1971675"/>
            <a:ext cx="9250363" cy="2541588"/>
          </a:xfrm>
        </p:spPr>
        <p:txBody>
          <a:bodyPr/>
          <a:lstStyle/>
          <a:p>
            <a:pPr algn="l"/>
            <a:r>
              <a:rPr lang="ru-RU" altLang="ru-RU" sz="2400" smtClean="0">
                <a:ln>
                  <a:noFill/>
                </a:ln>
              </a:rPr>
              <a:t/>
            </a:r>
            <a:br>
              <a:rPr lang="ru-RU" altLang="ru-RU" sz="2400" smtClean="0">
                <a:ln>
                  <a:noFill/>
                </a:ln>
              </a:rPr>
            </a:br>
            <a:r>
              <a:rPr lang="ru-RU" altLang="ru-RU" sz="3000" b="1" i="1" smtClean="0">
                <a:ln>
                  <a:noFill/>
                </a:ln>
              </a:rPr>
              <a:t>При создании проекта было выполнено его описание на фазе инициализации и на фазе разработки.</a:t>
            </a:r>
            <a:r>
              <a:rPr lang="ru-RU" altLang="ru-RU" sz="2800" smtClean="0">
                <a:ln>
                  <a:noFill/>
                </a:ln>
              </a:rPr>
              <a:t/>
            </a:r>
            <a:br>
              <a:rPr lang="ru-RU" altLang="ru-RU" sz="2800" smtClean="0">
                <a:ln>
                  <a:noFill/>
                </a:ln>
              </a:rPr>
            </a:br>
            <a:r>
              <a:rPr lang="ru-RU" altLang="ru-RU" sz="2500" b="1" i="1" u="sng" smtClean="0">
                <a:ln>
                  <a:noFill/>
                </a:ln>
              </a:rPr>
              <a:t>Планируется:</a:t>
            </a:r>
            <a:br>
              <a:rPr lang="ru-RU" altLang="ru-RU" sz="2500" b="1" i="1" u="sng" smtClean="0">
                <a:ln>
                  <a:noFill/>
                </a:ln>
              </a:rPr>
            </a:br>
            <a:r>
              <a:rPr lang="ru-RU" altLang="ru-RU" sz="2500" smtClean="0">
                <a:ln>
                  <a:noFill/>
                </a:ln>
              </a:rPr>
              <a:t>- уменьшить время для подготовки к тестам;</a:t>
            </a:r>
            <a:br>
              <a:rPr lang="ru-RU" altLang="ru-RU" sz="2500" smtClean="0">
                <a:ln>
                  <a:noFill/>
                </a:ln>
              </a:rPr>
            </a:br>
            <a:r>
              <a:rPr lang="ru-RU" altLang="ru-RU" sz="2500" smtClean="0">
                <a:ln>
                  <a:noFill/>
                </a:ln>
              </a:rPr>
              <a:t>- увеличить скорость предоставления информации;</a:t>
            </a:r>
            <a:br>
              <a:rPr lang="ru-RU" altLang="ru-RU" sz="2500" smtClean="0">
                <a:ln>
                  <a:noFill/>
                </a:ln>
              </a:rPr>
            </a:br>
            <a:r>
              <a:rPr lang="ru-RU" altLang="ru-RU" sz="2500" smtClean="0">
                <a:ln>
                  <a:noFill/>
                </a:ln>
              </a:rPr>
              <a:t>- возможность дистанционного тестирования работников;</a:t>
            </a:r>
            <a:br>
              <a:rPr lang="ru-RU" altLang="ru-RU" sz="2500" smtClean="0">
                <a:ln>
                  <a:noFill/>
                </a:ln>
              </a:rPr>
            </a:br>
            <a:r>
              <a:rPr lang="ru-RU" altLang="ru-RU" sz="2500" smtClean="0">
                <a:ln>
                  <a:noFill/>
                </a:ln>
              </a:rPr>
              <a:t>- станет доступной возможность интерактивного просмотра статистических данных;</a:t>
            </a:r>
            <a:br>
              <a:rPr lang="ru-RU" altLang="ru-RU" sz="2500" smtClean="0">
                <a:ln>
                  <a:noFill/>
                </a:ln>
              </a:rPr>
            </a:br>
            <a:r>
              <a:rPr lang="ru-RU" altLang="ru-RU" sz="2500" smtClean="0">
                <a:ln>
                  <a:noFill/>
                </a:ln>
              </a:rPr>
              <a:t>- будет реализовано разграничение прав доступа для надежного хранения данных. </a:t>
            </a:r>
            <a:br>
              <a:rPr lang="ru-RU" altLang="ru-RU" sz="2500" smtClean="0">
                <a:ln>
                  <a:noFill/>
                </a:ln>
              </a:rPr>
            </a:br>
            <a:r>
              <a:rPr lang="ru-RU" altLang="ru-RU" sz="2500" smtClean="0">
                <a:ln>
                  <a:noFill/>
                </a:ln>
              </a:rPr>
              <a:t/>
            </a:r>
            <a:br>
              <a:rPr lang="ru-RU" altLang="ru-RU" sz="2500" smtClean="0">
                <a:ln>
                  <a:noFill/>
                </a:ln>
              </a:rPr>
            </a:br>
            <a:r>
              <a:rPr lang="ru-RU" altLang="ru-RU" sz="2500" smtClean="0">
                <a:ln>
                  <a:noFill/>
                </a:ln>
              </a:rPr>
              <a:t>Благодаря дружественному интерфейсу ИС будет довольно проста в использовании и позволит даже неопытному пользователю работать с ней. Web-ориентированную систему тестирования можно внедрить в центре обучения персонала или в отделе охраны труда.</a:t>
            </a:r>
          </a:p>
        </p:txBody>
      </p:sp>
      <p:pic>
        <p:nvPicPr>
          <p:cNvPr id="1331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5223" y="2149434"/>
            <a:ext cx="1728606" cy="2292308"/>
          </a:xfrm>
          <a:prstGeom prst="rect">
            <a:avLst/>
          </a:prstGeom>
          <a:noFill/>
          <a:ln>
            <a:noFill/>
          </a:ln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422</TotalTime>
  <Words>117</Words>
  <Application>Microsoft Office PowerPoint</Application>
  <PresentationFormat>Произвольный</PresentationFormat>
  <Paragraphs>15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Corbel</vt:lpstr>
      <vt:lpstr>Arial</vt:lpstr>
      <vt:lpstr>Calibri</vt:lpstr>
      <vt:lpstr>Параллакс</vt:lpstr>
      <vt:lpstr>WEB-приложение для тестирования сотрудников</vt:lpstr>
      <vt:lpstr>Слайд 2</vt:lpstr>
      <vt:lpstr>Слайд 3</vt:lpstr>
      <vt:lpstr>Итак система тестирования представленая в Moodle имеет внушительный набор функций, но она имеет значительный недостаток: она работает исключительно с сайтами, работающих на системе Moodle. Это очень сильно ограничивает пользователя, ведь любые ограничения Moodle будут ограничениями этой системы.</vt:lpstr>
      <vt:lpstr>2 Постановка задачи и методы исследования 2.1 Цель и задачи исследования   Целью бакалаврской работы является разработка WEB-приложения для тестирования сотрудников, которое упростит процесс сдачи экзаменов как работникам, так и экзаменаторам.  </vt:lpstr>
      <vt:lpstr>2.3 Планирование структуры работ ИТ-проекта</vt:lpstr>
      <vt:lpstr>Слайд 7</vt:lpstr>
      <vt:lpstr>Слайд 8</vt:lpstr>
      <vt:lpstr> При создании проекта было выполнено его описание на фазе инициализации и на фазе разработки. Планируется: - уменьшить время для подготовки к тестам; - увеличить скорость предоставления информации; - возможность дистанционного тестирования работников; - станет доступной возможность интерактивного просмотра статистических данных; - будет реализовано разграничение прав доступа для надежного хранения данных.   Благодаря дружественному интерфейсу ИС будет довольно проста в использовании и позволит даже неопытному пользователю работать с ней. Web-ориентированную систему тестирования можно внедрить в центре обучения персонала или в отделе охраны труда.</vt:lpstr>
      <vt:lpstr>Слайд 10</vt:lpstr>
      <vt:lpstr>WEB-приложение должно обеспечить: - автоматическую генерацию формы билета в веб-интерфейсе;  - автоматическую генерацию уникального идентификатора (кода);  - возможность выбора правильного ответа из числа предоставленных вариантов для каждого тестового задания;  - возможность временно пропустить тестовое задание и вернуться к нему позже;  - фиксацию варианта окончательного ответа с помощью кнопки;  - контролировать срок проведения теста и автоматически его завершать после окончания отведенного времени;  - завершать тест по желанию пользователя - нажатием на кнопку «ЗАВЕРШИТЬ»;  - предоставить итоговые результаты тестирования.</vt:lpstr>
      <vt:lpstr>Слайд 12</vt:lpstr>
      <vt:lpstr>Слайд 13</vt:lpstr>
      <vt:lpstr>Слайд 14</vt:lpstr>
      <vt:lpstr>Слайд 15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Висхідне тестування</dc:title>
  <dc:creator>Admin</dc:creator>
  <cp:lastModifiedBy>a.s.fedoseev</cp:lastModifiedBy>
  <cp:revision>43</cp:revision>
  <dcterms:created xsi:type="dcterms:W3CDTF">2017-02-09T09:10:48Z</dcterms:created>
  <dcterms:modified xsi:type="dcterms:W3CDTF">2022-06-29T07:59:06Z</dcterms:modified>
</cp:coreProperties>
</file>