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73" r:id="rId6"/>
    <p:sldId id="260" r:id="rId7"/>
    <p:sldId id="261" r:id="rId8"/>
    <p:sldId id="262" r:id="rId9"/>
    <p:sldId id="263" r:id="rId10"/>
    <p:sldId id="274" r:id="rId11"/>
    <p:sldId id="264" r:id="rId12"/>
    <p:sldId id="265" r:id="rId13"/>
    <p:sldId id="266" r:id="rId14"/>
    <p:sldId id="275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7F5D7"/>
    <a:srgbClr val="ACEAAC"/>
    <a:srgbClr val="BDFFBD"/>
    <a:srgbClr val="97FF97"/>
    <a:srgbClr val="C42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A1D78-D623-4A80-B615-4760FE5F05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73CA05-A3D8-4210-9A9E-66C3D1319EED}">
      <dgm:prSet/>
      <dgm:spPr/>
      <dgm:t>
        <a:bodyPr/>
        <a:lstStyle/>
        <a:p>
          <a:pPr rtl="0"/>
          <a:r>
            <a:rPr lang="ru-RU" smtClean="0"/>
            <a:t>• земельні ділянки типу «Грінфілд»;</a:t>
          </a:r>
          <a:endParaRPr lang="ru-RU"/>
        </a:p>
      </dgm:t>
    </dgm:pt>
    <dgm:pt modelId="{1DE37337-3A20-4E8C-8EE1-CF3CF1428AAB}" type="parTrans" cxnId="{4342304B-F5B3-47D4-988B-A45E6FB31BE9}">
      <dgm:prSet/>
      <dgm:spPr/>
      <dgm:t>
        <a:bodyPr/>
        <a:lstStyle/>
        <a:p>
          <a:endParaRPr lang="ru-RU"/>
        </a:p>
      </dgm:t>
    </dgm:pt>
    <dgm:pt modelId="{4F2316CE-D772-4946-A5A8-FDC54F78A60B}" type="sibTrans" cxnId="{4342304B-F5B3-47D4-988B-A45E6FB31BE9}">
      <dgm:prSet/>
      <dgm:spPr/>
      <dgm:t>
        <a:bodyPr/>
        <a:lstStyle/>
        <a:p>
          <a:endParaRPr lang="ru-RU"/>
        </a:p>
      </dgm:t>
    </dgm:pt>
    <dgm:pt modelId="{BF103F53-1717-4161-94F1-08104B1EF6B3}">
      <dgm:prSet/>
      <dgm:spPr/>
      <dgm:t>
        <a:bodyPr/>
        <a:lstStyle/>
        <a:p>
          <a:pPr rtl="0"/>
          <a:r>
            <a:rPr lang="ru-RU" smtClean="0"/>
            <a:t>• майнові комплекси типу «Браунфілд».</a:t>
          </a:r>
          <a:endParaRPr lang="ru-RU"/>
        </a:p>
      </dgm:t>
    </dgm:pt>
    <dgm:pt modelId="{B883443D-5798-4219-929C-5F736307AD76}" type="parTrans" cxnId="{B32167F8-4098-49B6-9D33-8A70768FA359}">
      <dgm:prSet/>
      <dgm:spPr/>
      <dgm:t>
        <a:bodyPr/>
        <a:lstStyle/>
        <a:p>
          <a:endParaRPr lang="ru-RU"/>
        </a:p>
      </dgm:t>
    </dgm:pt>
    <dgm:pt modelId="{B4167087-7326-4DDC-9461-289C0F0BA60E}" type="sibTrans" cxnId="{B32167F8-4098-49B6-9D33-8A70768FA359}">
      <dgm:prSet/>
      <dgm:spPr/>
      <dgm:t>
        <a:bodyPr/>
        <a:lstStyle/>
        <a:p>
          <a:endParaRPr lang="ru-RU"/>
        </a:p>
      </dgm:t>
    </dgm:pt>
    <dgm:pt modelId="{F666432E-C6DA-4267-991F-29C77491D607}" type="pres">
      <dgm:prSet presAssocID="{00AA1D78-D623-4A80-B615-4760FE5F05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F1D040-61CD-4B6E-9E9C-D8CCBA29E246}" type="pres">
      <dgm:prSet presAssocID="{3973CA05-A3D8-4210-9A9E-66C3D1319EED}" presName="hierRoot1" presStyleCnt="0"/>
      <dgm:spPr/>
    </dgm:pt>
    <dgm:pt modelId="{B9DF5D24-408F-4C9D-9FF5-0391372314D5}" type="pres">
      <dgm:prSet presAssocID="{3973CA05-A3D8-4210-9A9E-66C3D1319EED}" presName="composite" presStyleCnt="0"/>
      <dgm:spPr/>
    </dgm:pt>
    <dgm:pt modelId="{A2F4C600-5220-4273-8FC1-DA32259339C1}" type="pres">
      <dgm:prSet presAssocID="{3973CA05-A3D8-4210-9A9E-66C3D1319EED}" presName="background" presStyleLbl="node0" presStyleIdx="0" presStyleCnt="2"/>
      <dgm:spPr/>
    </dgm:pt>
    <dgm:pt modelId="{1D4EC082-ACA0-42B0-9999-6ABAF919A410}" type="pres">
      <dgm:prSet presAssocID="{3973CA05-A3D8-4210-9A9E-66C3D1319EED}" presName="text" presStyleLbl="fgAcc0" presStyleIdx="0" presStyleCnt="2">
        <dgm:presLayoutVars>
          <dgm:chPref val="3"/>
        </dgm:presLayoutVars>
      </dgm:prSet>
      <dgm:spPr/>
    </dgm:pt>
    <dgm:pt modelId="{DC40D325-DCE6-40C1-A1BF-04E2BAB6FA2D}" type="pres">
      <dgm:prSet presAssocID="{3973CA05-A3D8-4210-9A9E-66C3D1319EED}" presName="hierChild2" presStyleCnt="0"/>
      <dgm:spPr/>
    </dgm:pt>
    <dgm:pt modelId="{8A3CA626-27CA-4166-9C17-7398BBC5CD8E}" type="pres">
      <dgm:prSet presAssocID="{BF103F53-1717-4161-94F1-08104B1EF6B3}" presName="hierRoot1" presStyleCnt="0"/>
      <dgm:spPr/>
    </dgm:pt>
    <dgm:pt modelId="{D98BA77D-3113-473F-B57D-4484588D2901}" type="pres">
      <dgm:prSet presAssocID="{BF103F53-1717-4161-94F1-08104B1EF6B3}" presName="composite" presStyleCnt="0"/>
      <dgm:spPr/>
    </dgm:pt>
    <dgm:pt modelId="{8D3B22FB-8E74-481E-9978-57AA9F01751A}" type="pres">
      <dgm:prSet presAssocID="{BF103F53-1717-4161-94F1-08104B1EF6B3}" presName="background" presStyleLbl="node0" presStyleIdx="1" presStyleCnt="2"/>
      <dgm:spPr/>
    </dgm:pt>
    <dgm:pt modelId="{346B4F23-B960-4886-BAE9-0EDC42AF517A}" type="pres">
      <dgm:prSet presAssocID="{BF103F53-1717-4161-94F1-08104B1EF6B3}" presName="text" presStyleLbl="fgAcc0" presStyleIdx="1" presStyleCnt="2">
        <dgm:presLayoutVars>
          <dgm:chPref val="3"/>
        </dgm:presLayoutVars>
      </dgm:prSet>
      <dgm:spPr/>
    </dgm:pt>
    <dgm:pt modelId="{005B934B-4D43-4DA8-B942-209170D9DE50}" type="pres">
      <dgm:prSet presAssocID="{BF103F53-1717-4161-94F1-08104B1EF6B3}" presName="hierChild2" presStyleCnt="0"/>
      <dgm:spPr/>
    </dgm:pt>
  </dgm:ptLst>
  <dgm:cxnLst>
    <dgm:cxn modelId="{4342304B-F5B3-47D4-988B-A45E6FB31BE9}" srcId="{00AA1D78-D623-4A80-B615-4760FE5F05F1}" destId="{3973CA05-A3D8-4210-9A9E-66C3D1319EED}" srcOrd="0" destOrd="0" parTransId="{1DE37337-3A20-4E8C-8EE1-CF3CF1428AAB}" sibTransId="{4F2316CE-D772-4946-A5A8-FDC54F78A60B}"/>
    <dgm:cxn modelId="{23057CF8-7C39-4AE8-8DC2-B5C3CD2114F7}" type="presOf" srcId="{3973CA05-A3D8-4210-9A9E-66C3D1319EED}" destId="{1D4EC082-ACA0-42B0-9999-6ABAF919A410}" srcOrd="0" destOrd="0" presId="urn:microsoft.com/office/officeart/2005/8/layout/hierarchy1"/>
    <dgm:cxn modelId="{CEBD23CD-4073-4C28-BA74-A4B1DF2D4F2E}" type="presOf" srcId="{00AA1D78-D623-4A80-B615-4760FE5F05F1}" destId="{F666432E-C6DA-4267-991F-29C77491D607}" srcOrd="0" destOrd="0" presId="urn:microsoft.com/office/officeart/2005/8/layout/hierarchy1"/>
    <dgm:cxn modelId="{B32167F8-4098-49B6-9D33-8A70768FA359}" srcId="{00AA1D78-D623-4A80-B615-4760FE5F05F1}" destId="{BF103F53-1717-4161-94F1-08104B1EF6B3}" srcOrd="1" destOrd="0" parTransId="{B883443D-5798-4219-929C-5F736307AD76}" sibTransId="{B4167087-7326-4DDC-9461-289C0F0BA60E}"/>
    <dgm:cxn modelId="{397B7281-3DB0-4624-83AA-6E4F4EA52552}" type="presOf" srcId="{BF103F53-1717-4161-94F1-08104B1EF6B3}" destId="{346B4F23-B960-4886-BAE9-0EDC42AF517A}" srcOrd="0" destOrd="0" presId="urn:microsoft.com/office/officeart/2005/8/layout/hierarchy1"/>
    <dgm:cxn modelId="{5DF46510-7A5E-4DCF-BF4F-466EB4987EF8}" type="presParOf" srcId="{F666432E-C6DA-4267-991F-29C77491D607}" destId="{E9F1D040-61CD-4B6E-9E9C-D8CCBA29E246}" srcOrd="0" destOrd="0" presId="urn:microsoft.com/office/officeart/2005/8/layout/hierarchy1"/>
    <dgm:cxn modelId="{28CCAAFF-0C42-4B45-9898-8E3D0CF371BC}" type="presParOf" srcId="{E9F1D040-61CD-4B6E-9E9C-D8CCBA29E246}" destId="{B9DF5D24-408F-4C9D-9FF5-0391372314D5}" srcOrd="0" destOrd="0" presId="urn:microsoft.com/office/officeart/2005/8/layout/hierarchy1"/>
    <dgm:cxn modelId="{AA38C381-B865-47F9-8615-3EA168A7D0DA}" type="presParOf" srcId="{B9DF5D24-408F-4C9D-9FF5-0391372314D5}" destId="{A2F4C600-5220-4273-8FC1-DA32259339C1}" srcOrd="0" destOrd="0" presId="urn:microsoft.com/office/officeart/2005/8/layout/hierarchy1"/>
    <dgm:cxn modelId="{B6ABC47B-B8C9-459D-A126-0B2B9297CBB4}" type="presParOf" srcId="{B9DF5D24-408F-4C9D-9FF5-0391372314D5}" destId="{1D4EC082-ACA0-42B0-9999-6ABAF919A410}" srcOrd="1" destOrd="0" presId="urn:microsoft.com/office/officeart/2005/8/layout/hierarchy1"/>
    <dgm:cxn modelId="{10D0CB54-5054-4616-9487-4AF37DB932EF}" type="presParOf" srcId="{E9F1D040-61CD-4B6E-9E9C-D8CCBA29E246}" destId="{DC40D325-DCE6-40C1-A1BF-04E2BAB6FA2D}" srcOrd="1" destOrd="0" presId="urn:microsoft.com/office/officeart/2005/8/layout/hierarchy1"/>
    <dgm:cxn modelId="{55D5ADA4-5734-42DF-8313-B706C730A716}" type="presParOf" srcId="{F666432E-C6DA-4267-991F-29C77491D607}" destId="{8A3CA626-27CA-4166-9C17-7398BBC5CD8E}" srcOrd="1" destOrd="0" presId="urn:microsoft.com/office/officeart/2005/8/layout/hierarchy1"/>
    <dgm:cxn modelId="{D5F563EC-8AAC-4427-ABB0-0844FF602190}" type="presParOf" srcId="{8A3CA626-27CA-4166-9C17-7398BBC5CD8E}" destId="{D98BA77D-3113-473F-B57D-4484588D2901}" srcOrd="0" destOrd="0" presId="urn:microsoft.com/office/officeart/2005/8/layout/hierarchy1"/>
    <dgm:cxn modelId="{03EF82B2-CF5C-4323-B73C-AEBD9DAC8D02}" type="presParOf" srcId="{D98BA77D-3113-473F-B57D-4484588D2901}" destId="{8D3B22FB-8E74-481E-9978-57AA9F01751A}" srcOrd="0" destOrd="0" presId="urn:microsoft.com/office/officeart/2005/8/layout/hierarchy1"/>
    <dgm:cxn modelId="{560BC607-710D-4AEC-AA48-009B2ED816F3}" type="presParOf" srcId="{D98BA77D-3113-473F-B57D-4484588D2901}" destId="{346B4F23-B960-4886-BAE9-0EDC42AF517A}" srcOrd="1" destOrd="0" presId="urn:microsoft.com/office/officeart/2005/8/layout/hierarchy1"/>
    <dgm:cxn modelId="{212293E3-707E-4790-9377-5B42DBACC689}" type="presParOf" srcId="{8A3CA626-27CA-4166-9C17-7398BBC5CD8E}" destId="{005B934B-4D43-4DA8-B942-209170D9DE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4C600-5220-4273-8FC1-DA32259339C1}">
      <dsp:nvSpPr>
        <dsp:cNvPr id="0" name=""/>
        <dsp:cNvSpPr/>
      </dsp:nvSpPr>
      <dsp:spPr>
        <a:xfrm>
          <a:off x="866" y="190236"/>
          <a:ext cx="3041587" cy="1931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EC082-ACA0-42B0-9999-6ABAF919A410}">
      <dsp:nvSpPr>
        <dsp:cNvPr id="0" name=""/>
        <dsp:cNvSpPr/>
      </dsp:nvSpPr>
      <dsp:spPr>
        <a:xfrm>
          <a:off x="338820" y="511292"/>
          <a:ext cx="3041587" cy="1931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• земельні ділянки типу «Грінфілд»;</a:t>
          </a:r>
          <a:endParaRPr lang="ru-RU" sz="3100" kern="1200"/>
        </a:p>
      </dsp:txBody>
      <dsp:txXfrm>
        <a:off x="395389" y="567861"/>
        <a:ext cx="2928449" cy="1818270"/>
      </dsp:txXfrm>
    </dsp:sp>
    <dsp:sp modelId="{8D3B22FB-8E74-481E-9978-57AA9F01751A}">
      <dsp:nvSpPr>
        <dsp:cNvPr id="0" name=""/>
        <dsp:cNvSpPr/>
      </dsp:nvSpPr>
      <dsp:spPr>
        <a:xfrm>
          <a:off x="3718362" y="190236"/>
          <a:ext cx="3041587" cy="1931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B4F23-B960-4886-BAE9-0EDC42AF517A}">
      <dsp:nvSpPr>
        <dsp:cNvPr id="0" name=""/>
        <dsp:cNvSpPr/>
      </dsp:nvSpPr>
      <dsp:spPr>
        <a:xfrm>
          <a:off x="4056316" y="511292"/>
          <a:ext cx="3041587" cy="1931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• майнові комплекси типу «Браунфілд».</a:t>
          </a:r>
          <a:endParaRPr lang="ru-RU" sz="3100" kern="1200"/>
        </a:p>
      </dsp:txBody>
      <dsp:txXfrm>
        <a:off x="4112885" y="567861"/>
        <a:ext cx="2928449" cy="1818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912"/>
            <a:ext cx="5176529" cy="1938992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uk-UA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ПІДГОТОВКА ПРОДУКТУ</a:t>
            </a:r>
          </a:p>
          <a:p>
            <a:pPr algn="ctr"/>
            <a:r>
              <a:rPr lang="uk-UA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nstantia" panose="02030602050306030303" pitchFamily="18" charset="0"/>
              </a:rPr>
              <a:t>ДЛЯ ІНВЕСТИЦІЙ</a:t>
            </a:r>
            <a:endParaRPr lang="ru-RU" sz="4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5000">
              <a:schemeClr val="accent1">
                <a:tint val="44500"/>
                <a:satMod val="160000"/>
                <a:lumMod val="32000"/>
                <a:lumOff val="68000"/>
                <a:alpha val="8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7070" y="0"/>
            <a:ext cx="9143999" cy="338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diligence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комплексна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комплексна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правового статусу та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Головною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diligence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дозволить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зважене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3 важных аспекта Due Diligence для инвесторов в венчурных сделках - IQ  DEC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4" y="3401616"/>
            <a:ext cx="915006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9" y="7937"/>
            <a:ext cx="9120471" cy="3216265"/>
          </a:xfrm>
          <a:prstGeom prst="rect">
            <a:avLst/>
          </a:prstGeom>
          <a:solidFill>
            <a:srgbClr val="D7F5D7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b="1" dirty="0" err="1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err="1" smtClean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лючові</a:t>
            </a:r>
            <a:r>
              <a:rPr lang="ru-RU" sz="2400" b="1" dirty="0" smtClean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b="1" dirty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sz="2400" b="1" dirty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ділянок</a:t>
            </a:r>
            <a:r>
              <a:rPr lang="ru-RU" sz="2400" b="1" dirty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типу «</a:t>
            </a:r>
            <a:r>
              <a:rPr lang="ru-RU" sz="2400" b="1" dirty="0" err="1" smtClean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Грінфілд</a:t>
            </a:r>
            <a:r>
              <a:rPr lang="ru-RU" sz="2400" b="1" dirty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», </a:t>
            </a:r>
            <a:r>
              <a:rPr lang="ru-RU" sz="2400" b="1" dirty="0" err="1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шукає</a:t>
            </a:r>
            <a:r>
              <a:rPr lang="ru-RU" sz="2400" b="1" dirty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інвестор</a:t>
            </a:r>
            <a:r>
              <a:rPr lang="ru-RU" sz="2400" b="1" dirty="0" smtClean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1938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261938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землеустрою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261938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алгоритм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261938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261938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4,0 га. </a:t>
            </a:r>
          </a:p>
        </p:txBody>
      </p:sp>
      <p:sp>
        <p:nvSpPr>
          <p:cNvPr id="3" name="AutoShape 2" descr="Due Diligence Chart Keywords Icons Stock Vector (Royalty Free) 505892809 | 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ue Diligence Chart Keywords Icons Stock Vector (Royalty Free) 505892809 |  Shutter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665"/>
            <a:ext cx="9144000" cy="3585597"/>
          </a:xfrm>
          <a:prstGeom prst="rect">
            <a:avLst/>
          </a:prstGeom>
          <a:solidFill>
            <a:srgbClr val="D7F5D7">
              <a:alpha val="81000"/>
            </a:srgb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b="1" dirty="0" err="1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b="1" dirty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майнових</a:t>
            </a:r>
            <a:r>
              <a:rPr lang="ru-RU" sz="2400" b="1" dirty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комплексів</a:t>
            </a:r>
            <a:r>
              <a:rPr lang="ru-RU" sz="2400" b="1" dirty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типу «</a:t>
            </a:r>
            <a:r>
              <a:rPr lang="ru-RU" sz="2400" b="1" dirty="0" err="1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Браунфілд</a:t>
            </a:r>
            <a:r>
              <a:rPr lang="ru-RU" sz="2400" b="1" dirty="0" smtClean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», </a:t>
            </a:r>
            <a:r>
              <a:rPr lang="ru-RU" sz="2400" b="1" dirty="0" err="1" smtClean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 smtClean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шукає</a:t>
            </a:r>
            <a:r>
              <a:rPr lang="ru-RU" sz="2400" b="1" dirty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інвестор</a:t>
            </a:r>
            <a:r>
              <a:rPr lang="ru-RU" sz="2400" b="1" dirty="0" smtClean="0">
                <a:solidFill>
                  <a:srgbClr val="0066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підведення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продажу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комплексу,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45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85000">
              <a:schemeClr val="bg1">
                <a:lumMod val="85000"/>
              </a:schemeClr>
            </a:gs>
            <a:gs pos="51000">
              <a:schemeClr val="accent1">
                <a:lumMod val="20000"/>
                <a:lumOff val="8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419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diligence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згадані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повинна бути комплексною,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прискіпливою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критичною, часто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таких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9"/>
          <a:stretch/>
        </p:blipFill>
        <p:spPr bwMode="auto">
          <a:xfrm>
            <a:off x="2771800" y="3366213"/>
            <a:ext cx="4542702" cy="347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6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9000">
              <a:schemeClr val="bg1">
                <a:lumMod val="85000"/>
              </a:schemeClr>
            </a:gs>
            <a:gs pos="51000">
              <a:schemeClr val="accent1">
                <a:lumMod val="20000"/>
                <a:lumOff val="8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6448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, </a:t>
            </a:r>
            <a:r>
              <a:rPr lang="ru-RU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ті</a:t>
            </a:r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спеціалісти</a:t>
            </a:r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, </a:t>
            </a:r>
            <a:r>
              <a:rPr lang="ru-RU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які</a:t>
            </a:r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таку</a:t>
            </a:r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процедуру, </a:t>
            </a:r>
            <a:r>
              <a:rPr lang="ru-RU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потребуватимуть</a:t>
            </a:r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на </a:t>
            </a:r>
            <a:r>
              <a:rPr lang="ru-RU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чимало</a:t>
            </a:r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запитань</a:t>
            </a: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, а </a:t>
            </a:r>
            <a:r>
              <a:rPr lang="ru-RU" sz="2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саме</a:t>
            </a: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подальшої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на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земельну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ділянку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законність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спорів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обтяжень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фактичного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вказаному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документах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 descr="M&amp;A Due Dili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82278"/>
            <a:ext cx="2500965" cy="25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44000">
              <a:schemeClr val="accent1">
                <a:tint val="44500"/>
                <a:satMod val="160000"/>
                <a:lumMod val="59000"/>
                <a:lumOff val="41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0" y="0"/>
            <a:ext cx="91406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Підводячи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diligence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дозволить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призводитиме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недоцільним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потребуватиме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бути.</a:t>
            </a:r>
          </a:p>
        </p:txBody>
      </p:sp>
      <p:pic>
        <p:nvPicPr>
          <p:cNvPr id="4" name="Picture 4" descr="ÐÐ°ÑÑÐ¸Ð½ÐºÐ¸ Ð¿Ð¾ Ð·Ð°Ð¿ÑÐ¾ÑÑ png ÑÐµÐ»Ð¾Ð²ÐµÐº Ñ Ð³Ð°Ð»Ð¾ÑÐºÐ¾Ð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11" b="94778" l="3778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79" y="4105837"/>
            <a:ext cx="2664296" cy="27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44000">
              <a:schemeClr val="accent1">
                <a:tint val="44500"/>
                <a:satMod val="160000"/>
                <a:lumMod val="59000"/>
                <a:lumOff val="41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556792"/>
            <a:ext cx="741682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«</a:t>
            </a:r>
            <a:r>
              <a:rPr lang="ru-RU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Інвестиції</a:t>
            </a: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в </a:t>
            </a:r>
            <a:r>
              <a:rPr lang="ru-RU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знання</a:t>
            </a: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платять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кращі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дивіденди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»  </a:t>
            </a:r>
          </a:p>
          <a:p>
            <a:pPr indent="457200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457200" algn="r"/>
            <a:r>
              <a:rPr lang="ru-RU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Бенджамін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Франклін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78"/>
            <a:ext cx="6588224" cy="380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продуктом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Попит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чином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транснаціональних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07459494"/>
              </p:ext>
            </p:extLst>
          </p:nvPr>
        </p:nvGraphicFramePr>
        <p:xfrm>
          <a:off x="971600" y="836712"/>
          <a:ext cx="7098771" cy="263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1618" y="188640"/>
            <a:ext cx="813690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200" b="1" dirty="0" err="1">
                <a:ln w="50800"/>
                <a:solidFill>
                  <a:srgbClr val="002060"/>
                </a:solidFill>
                <a:latin typeface="Constantia" panose="02030602050306030303" pitchFamily="18" charset="0"/>
              </a:rPr>
              <a:t>Відокремлюють</a:t>
            </a:r>
            <a:r>
              <a:rPr lang="ru-RU" sz="2200" b="1" dirty="0">
                <a:ln w="50800"/>
                <a:solidFill>
                  <a:srgbClr val="002060"/>
                </a:solidFill>
                <a:latin typeface="Constantia" panose="02030602050306030303" pitchFamily="18" charset="0"/>
              </a:rPr>
              <a:t> два </a:t>
            </a:r>
            <a:r>
              <a:rPr lang="ru-RU" sz="2200" b="1" dirty="0" err="1">
                <a:ln w="50800"/>
                <a:solidFill>
                  <a:srgbClr val="002060"/>
                </a:solidFill>
                <a:latin typeface="Constantia" panose="02030602050306030303" pitchFamily="18" charset="0"/>
              </a:rPr>
              <a:t>головних</a:t>
            </a:r>
            <a:r>
              <a:rPr lang="ru-RU" sz="2200" b="1" dirty="0">
                <a:ln w="50800"/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200" b="1" dirty="0" err="1">
                <a:ln w="50800"/>
                <a:solidFill>
                  <a:srgbClr val="002060"/>
                </a:solidFill>
                <a:latin typeface="Constantia" panose="02030602050306030303" pitchFamily="18" charset="0"/>
              </a:rPr>
              <a:t>типи</a:t>
            </a:r>
            <a:r>
              <a:rPr lang="ru-RU" sz="2200" b="1" dirty="0">
                <a:ln w="50800"/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200" b="1" dirty="0" err="1">
                <a:ln w="50800"/>
                <a:solidFill>
                  <a:srgbClr val="002060"/>
                </a:solidFill>
                <a:latin typeface="Constantia" panose="02030602050306030303" pitchFamily="18" charset="0"/>
              </a:rPr>
              <a:t>об’єктів</a:t>
            </a:r>
            <a:r>
              <a:rPr lang="ru-RU" sz="2200" b="1" dirty="0">
                <a:ln w="50800"/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200" b="1" dirty="0" err="1">
                <a:ln w="50800"/>
                <a:solidFill>
                  <a:srgbClr val="002060"/>
                </a:solidFill>
                <a:latin typeface="Constantia" panose="02030602050306030303" pitchFamily="18" charset="0"/>
              </a:rPr>
              <a:t>нерухомості</a:t>
            </a:r>
            <a:r>
              <a:rPr lang="ru-RU" sz="2200" b="1" dirty="0">
                <a:ln w="50800"/>
                <a:solidFill>
                  <a:srgbClr val="002060"/>
                </a:solidFill>
                <a:latin typeface="Constantia" panose="02030602050306030303" pitchFamily="18" charset="0"/>
              </a:rPr>
              <a:t>:</a:t>
            </a:r>
          </a:p>
        </p:txBody>
      </p:sp>
      <p:pic>
        <p:nvPicPr>
          <p:cNvPr id="2058" name="Picture 10" descr="РІВНЕНСЬКЕ ОБЛАСНЕ БЮРО ТЕХНІЧНОЇ ІНВЕНТАРИЗАЦІЇ, КП Рівне | Технічний  паспорт БТІ, право власності на будинок квартиру земельну ділянку, технічна  інвентаризація нерухомого май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59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Грінфілд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неосвоєної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ландшафту.</a:t>
            </a:r>
          </a:p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тому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4" name="Picture 2" descr="DOM.RIA – Як швидко продати земельну ділянк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6"/>
          <a:stretch/>
        </p:blipFill>
        <p:spPr bwMode="auto">
          <a:xfrm>
            <a:off x="0" y="4310743"/>
            <a:ext cx="9144000" cy="253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02455"/>
            <a:ext cx="9036496" cy="3954929"/>
          </a:xfrm>
          <a:prstGeom prst="rect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для </a:t>
            </a:r>
            <a:r>
              <a:rPr lang="ru-RU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Грінфілд</a:t>
            </a:r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indent="457200" algn="just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поблизу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 45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їзди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транспортом)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вдале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під’їзні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межах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поблизу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318" y="0"/>
            <a:ext cx="9152318" cy="5262979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«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Браунфілд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покинуті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випливає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«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Браунфілд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indent="457200" algn="just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великою;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малою;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малою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покинутою;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покинутою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поганий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причин.</a:t>
            </a:r>
          </a:p>
        </p:txBody>
      </p:sp>
    </p:spTree>
    <p:extLst>
      <p:ext uri="{BB962C8B-B14F-4D97-AF65-F5344CB8AC3E}">
        <p14:creationId xmlns:p14="http://schemas.microsoft.com/office/powerpoint/2010/main" val="13799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525"/>
            <a:ext cx="9144000" cy="4693593"/>
          </a:xfrm>
          <a:prstGeom prst="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Браунфілд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той же час,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«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Браунфілд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зношена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1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44000">
              <a:schemeClr val="accent1">
                <a:tint val="44500"/>
                <a:satMod val="160000"/>
                <a:lumMod val="59000"/>
                <a:lumOff val="41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3649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b="1" dirty="0" err="1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промислової</a:t>
            </a:r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нерухомості</a:t>
            </a:r>
            <a:r>
              <a:rPr lang="ru-RU" sz="2400" b="1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b="1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400" b="1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к выгодно инвестировать в недвижимость Тайланда (Таиланд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45" y="2846933"/>
            <a:ext cx="9193245" cy="401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443" y="1510"/>
            <a:ext cx="9136675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безпечнішим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повноправно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проекту,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аудиту таких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званого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diligence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937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DELL</cp:lastModifiedBy>
  <cp:revision>75</cp:revision>
  <dcterms:created xsi:type="dcterms:W3CDTF">2022-05-02T06:48:07Z</dcterms:created>
  <dcterms:modified xsi:type="dcterms:W3CDTF">2022-05-02T11:23:55Z</dcterms:modified>
</cp:coreProperties>
</file>