
<file path=[Content_Types].xml><?xml version="1.0" encoding="utf-8"?>
<Types xmlns="http://schemas.openxmlformats.org/package/2006/content-types">
  <Override PartName="/ppt/slides/slide6.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7"/>
  </p:notesMasterIdLst>
  <p:handoutMasterIdLst>
    <p:handoutMasterId r:id="rId28"/>
  </p:handoutMasterIdLst>
  <p:sldIdLst>
    <p:sldId id="256" r:id="rId2"/>
    <p:sldId id="257" r:id="rId3"/>
    <p:sldId id="295" r:id="rId4"/>
    <p:sldId id="634" r:id="rId5"/>
    <p:sldId id="606" r:id="rId6"/>
    <p:sldId id="638" r:id="rId7"/>
    <p:sldId id="506" r:id="rId8"/>
    <p:sldId id="548" r:id="rId9"/>
    <p:sldId id="555" r:id="rId10"/>
    <p:sldId id="608" r:id="rId11"/>
    <p:sldId id="510" r:id="rId12"/>
    <p:sldId id="558" r:id="rId13"/>
    <p:sldId id="562" r:id="rId14"/>
    <p:sldId id="641" r:id="rId15"/>
    <p:sldId id="642" r:id="rId16"/>
    <p:sldId id="293" r:id="rId17"/>
    <p:sldId id="615" r:id="rId18"/>
    <p:sldId id="616" r:id="rId19"/>
    <p:sldId id="546" r:id="rId20"/>
    <p:sldId id="573" r:id="rId21"/>
    <p:sldId id="624" r:id="rId22"/>
    <p:sldId id="576" r:id="rId23"/>
    <p:sldId id="630" r:id="rId24"/>
    <p:sldId id="578" r:id="rId25"/>
    <p:sldId id="286"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EB79"/>
    <a:srgbClr val="D8FF84"/>
    <a:srgbClr val="E9FF00"/>
    <a:srgbClr val="CEFF00"/>
    <a:srgbClr val="BAFF01"/>
    <a:srgbClr val="23C386"/>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浅色样式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632" autoAdjust="0"/>
    <p:restoredTop sz="94660" autoAdjust="0"/>
  </p:normalViewPr>
  <p:slideViewPr>
    <p:cSldViewPr snapToGrid="0">
      <p:cViewPr varScale="1">
        <p:scale>
          <a:sx n="73" d="100"/>
          <a:sy n="73" d="100"/>
        </p:scale>
        <p:origin x="-636" y="-102"/>
      </p:cViewPr>
      <p:guideLst>
        <p:guide orient="horz" pos="2160"/>
        <p:guide pos="3840"/>
      </p:guideLst>
    </p:cSldViewPr>
  </p:slideViewPr>
  <p:outlineViewPr>
    <p:cViewPr>
      <p:scale>
        <a:sx n="33" d="100"/>
        <a:sy n="33" d="100"/>
      </p:scale>
      <p:origin x="0" y="1194"/>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96C064A-D61B-4B21-B757-51A9B82445B8}" type="datetimeFigureOut">
              <a:rPr lang="en-US" smtClean="0"/>
              <a:pPr/>
              <a:t>11/9/2024</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0305E07-67EA-4042-A3F6-853A8AD8D209}"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233C0D-9C37-4344-A3A2-40F8C512C094}" type="datetimeFigureOut">
              <a:rPr lang="en-US" smtClean="0"/>
              <a:pPr/>
              <a:t>11/9/2024</a:t>
            </a:fld>
            <a:endParaRPr lang="en-US"/>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4BED3E-033D-5B43-9D32-336590ECA47E}"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5"/>
          </p:nvPr>
        </p:nvSpPr>
        <p:spPr/>
        <p:txBody>
          <a:bodyPr/>
          <a:lstStyle/>
          <a:p>
            <a:fld id="{4A4BED3E-033D-5B43-9D32-336590ECA47E}"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Freeform: Shape 9"/>
          <p:cNvSpPr>
            <a:spLocks noGrp="1"/>
          </p:cNvSpPr>
          <p:nvPr>
            <p:ph type="pic" sz="quarter" idx="10"/>
          </p:nvPr>
        </p:nvSpPr>
        <p:spPr>
          <a:xfrm>
            <a:off x="8364748" y="1964580"/>
            <a:ext cx="2896718" cy="2898197"/>
          </a:xfrm>
          <a:custGeom>
            <a:avLst/>
            <a:gdLst>
              <a:gd name="connsiteX0" fmla="*/ 2216608 w 2896718"/>
              <a:gd name="connsiteY0" fmla="*/ 1457 h 2898197"/>
              <a:gd name="connsiteX1" fmla="*/ 2343763 w 2896718"/>
              <a:gd name="connsiteY1" fmla="*/ 113803 h 2898197"/>
              <a:gd name="connsiteX2" fmla="*/ 2891450 w 2896718"/>
              <a:gd name="connsiteY2" fmla="*/ 2157796 h 2898197"/>
              <a:gd name="connsiteX3" fmla="*/ 2782915 w 2896718"/>
              <a:gd name="connsiteY3" fmla="*/ 2345784 h 2898197"/>
              <a:gd name="connsiteX4" fmla="*/ 740942 w 2896718"/>
              <a:gd name="connsiteY4" fmla="*/ 2892929 h 2898197"/>
              <a:gd name="connsiteX5" fmla="*/ 552955 w 2896718"/>
              <a:gd name="connsiteY5" fmla="*/ 2784394 h 2898197"/>
              <a:gd name="connsiteX6" fmla="*/ 5269 w 2896718"/>
              <a:gd name="connsiteY6" fmla="*/ 740401 h 2898197"/>
              <a:gd name="connsiteX7" fmla="*/ 113803 w 2896718"/>
              <a:gd name="connsiteY7" fmla="*/ 552414 h 2898197"/>
              <a:gd name="connsiteX8" fmla="*/ 2155776 w 2896718"/>
              <a:gd name="connsiteY8" fmla="*/ 5269 h 2898197"/>
              <a:gd name="connsiteX9" fmla="*/ 2216608 w 2896718"/>
              <a:gd name="connsiteY9" fmla="*/ 1457 h 2898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6718" h="2898197">
                <a:moveTo>
                  <a:pt x="2216608" y="1457"/>
                </a:moveTo>
                <a:cubicBezTo>
                  <a:pt x="2275851" y="9705"/>
                  <a:pt x="2327308" y="52392"/>
                  <a:pt x="2343763" y="113803"/>
                </a:cubicBezTo>
                <a:lnTo>
                  <a:pt x="2891450" y="2157796"/>
                </a:lnTo>
                <a:cubicBezTo>
                  <a:pt x="2913390" y="2239679"/>
                  <a:pt x="2864797" y="2323843"/>
                  <a:pt x="2782915" y="2345784"/>
                </a:cubicBezTo>
                <a:lnTo>
                  <a:pt x="740942" y="2892929"/>
                </a:lnTo>
                <a:cubicBezTo>
                  <a:pt x="659060" y="2914869"/>
                  <a:pt x="574895" y="2866277"/>
                  <a:pt x="552955" y="2784394"/>
                </a:cubicBezTo>
                <a:lnTo>
                  <a:pt x="5269" y="740401"/>
                </a:lnTo>
                <a:cubicBezTo>
                  <a:pt x="-16672" y="658519"/>
                  <a:pt x="31921" y="574354"/>
                  <a:pt x="113803" y="552414"/>
                </a:cubicBezTo>
                <a:lnTo>
                  <a:pt x="2155776" y="5269"/>
                </a:lnTo>
                <a:cubicBezTo>
                  <a:pt x="2176247" y="-216"/>
                  <a:pt x="2196860" y="-1293"/>
                  <a:pt x="2216608" y="1457"/>
                </a:cubicBezTo>
                <a:close/>
              </a:path>
            </a:pathLst>
          </a:custGeom>
        </p:spPr>
        <p:txBody>
          <a:bodyPr wrap="square">
            <a:noAutofit/>
          </a:bodyPr>
          <a:lstStyle/>
          <a:p>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6" name="Freeform: Shape 5"/>
          <p:cNvSpPr>
            <a:spLocks noGrp="1"/>
          </p:cNvSpPr>
          <p:nvPr>
            <p:ph type="pic" sz="quarter" idx="10"/>
          </p:nvPr>
        </p:nvSpPr>
        <p:spPr>
          <a:xfrm>
            <a:off x="1832042" y="2549677"/>
            <a:ext cx="2613498" cy="2781396"/>
          </a:xfrm>
          <a:custGeom>
            <a:avLst/>
            <a:gdLst>
              <a:gd name="connsiteX0" fmla="*/ 165696 w 2613498"/>
              <a:gd name="connsiteY0" fmla="*/ 0 h 2781396"/>
              <a:gd name="connsiteX1" fmla="*/ 2447802 w 2613498"/>
              <a:gd name="connsiteY1" fmla="*/ 0 h 2781396"/>
              <a:gd name="connsiteX2" fmla="*/ 2613498 w 2613498"/>
              <a:gd name="connsiteY2" fmla="*/ 165696 h 2781396"/>
              <a:gd name="connsiteX3" fmla="*/ 2613498 w 2613498"/>
              <a:gd name="connsiteY3" fmla="*/ 2615700 h 2781396"/>
              <a:gd name="connsiteX4" fmla="*/ 2447802 w 2613498"/>
              <a:gd name="connsiteY4" fmla="*/ 2781396 h 2781396"/>
              <a:gd name="connsiteX5" fmla="*/ 165696 w 2613498"/>
              <a:gd name="connsiteY5" fmla="*/ 2781396 h 2781396"/>
              <a:gd name="connsiteX6" fmla="*/ 0 w 2613498"/>
              <a:gd name="connsiteY6" fmla="*/ 2615700 h 2781396"/>
              <a:gd name="connsiteX7" fmla="*/ 0 w 2613498"/>
              <a:gd name="connsiteY7" fmla="*/ 165696 h 2781396"/>
              <a:gd name="connsiteX8" fmla="*/ 165696 w 2613498"/>
              <a:gd name="connsiteY8" fmla="*/ 0 h 2781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13498" h="2781396">
                <a:moveTo>
                  <a:pt x="165696" y="0"/>
                </a:moveTo>
                <a:lnTo>
                  <a:pt x="2447802" y="0"/>
                </a:lnTo>
                <a:cubicBezTo>
                  <a:pt x="2539313" y="0"/>
                  <a:pt x="2613498" y="74185"/>
                  <a:pt x="2613498" y="165696"/>
                </a:cubicBezTo>
                <a:lnTo>
                  <a:pt x="2613498" y="2615700"/>
                </a:lnTo>
                <a:cubicBezTo>
                  <a:pt x="2613498" y="2707211"/>
                  <a:pt x="2539313" y="2781396"/>
                  <a:pt x="2447802" y="2781396"/>
                </a:cubicBezTo>
                <a:lnTo>
                  <a:pt x="165696" y="2781396"/>
                </a:lnTo>
                <a:cubicBezTo>
                  <a:pt x="74185" y="2781396"/>
                  <a:pt x="0" y="2707211"/>
                  <a:pt x="0" y="2615700"/>
                </a:cubicBezTo>
                <a:lnTo>
                  <a:pt x="0" y="165696"/>
                </a:lnTo>
                <a:cubicBezTo>
                  <a:pt x="0" y="74185"/>
                  <a:pt x="74185" y="0"/>
                  <a:pt x="165696" y="0"/>
                </a:cubicBezTo>
                <a:close/>
              </a:path>
            </a:pathLst>
          </a:custGeom>
        </p:spPr>
        <p:txBody>
          <a:bodyPr wrap="square">
            <a:noAutofit/>
          </a:bodyPr>
          <a:lstStyle/>
          <a:p>
            <a:endParaRPr lang="en-US"/>
          </a:p>
        </p:txBody>
      </p:sp>
      <p:sp>
        <p:nvSpPr>
          <p:cNvPr id="9" name="Freeform: Shape 8"/>
          <p:cNvSpPr>
            <a:spLocks noGrp="1"/>
          </p:cNvSpPr>
          <p:nvPr>
            <p:ph type="pic" sz="quarter" idx="11"/>
          </p:nvPr>
        </p:nvSpPr>
        <p:spPr>
          <a:xfrm>
            <a:off x="7746460" y="2549677"/>
            <a:ext cx="2613498" cy="2781396"/>
          </a:xfrm>
          <a:custGeom>
            <a:avLst/>
            <a:gdLst>
              <a:gd name="connsiteX0" fmla="*/ 165696 w 2613498"/>
              <a:gd name="connsiteY0" fmla="*/ 0 h 2781396"/>
              <a:gd name="connsiteX1" fmla="*/ 2447802 w 2613498"/>
              <a:gd name="connsiteY1" fmla="*/ 0 h 2781396"/>
              <a:gd name="connsiteX2" fmla="*/ 2613498 w 2613498"/>
              <a:gd name="connsiteY2" fmla="*/ 165696 h 2781396"/>
              <a:gd name="connsiteX3" fmla="*/ 2613498 w 2613498"/>
              <a:gd name="connsiteY3" fmla="*/ 2615700 h 2781396"/>
              <a:gd name="connsiteX4" fmla="*/ 2447802 w 2613498"/>
              <a:gd name="connsiteY4" fmla="*/ 2781396 h 2781396"/>
              <a:gd name="connsiteX5" fmla="*/ 165696 w 2613498"/>
              <a:gd name="connsiteY5" fmla="*/ 2781396 h 2781396"/>
              <a:gd name="connsiteX6" fmla="*/ 0 w 2613498"/>
              <a:gd name="connsiteY6" fmla="*/ 2615700 h 2781396"/>
              <a:gd name="connsiteX7" fmla="*/ 0 w 2613498"/>
              <a:gd name="connsiteY7" fmla="*/ 165696 h 2781396"/>
              <a:gd name="connsiteX8" fmla="*/ 165696 w 2613498"/>
              <a:gd name="connsiteY8" fmla="*/ 0 h 2781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13498" h="2781396">
                <a:moveTo>
                  <a:pt x="165696" y="0"/>
                </a:moveTo>
                <a:lnTo>
                  <a:pt x="2447802" y="0"/>
                </a:lnTo>
                <a:cubicBezTo>
                  <a:pt x="2539313" y="0"/>
                  <a:pt x="2613498" y="74185"/>
                  <a:pt x="2613498" y="165696"/>
                </a:cubicBezTo>
                <a:lnTo>
                  <a:pt x="2613498" y="2615700"/>
                </a:lnTo>
                <a:cubicBezTo>
                  <a:pt x="2613498" y="2707211"/>
                  <a:pt x="2539313" y="2781396"/>
                  <a:pt x="2447802" y="2781396"/>
                </a:cubicBezTo>
                <a:lnTo>
                  <a:pt x="165696" y="2781396"/>
                </a:lnTo>
                <a:cubicBezTo>
                  <a:pt x="74185" y="2781396"/>
                  <a:pt x="0" y="2707211"/>
                  <a:pt x="0" y="2615700"/>
                </a:cubicBezTo>
                <a:lnTo>
                  <a:pt x="0" y="165696"/>
                </a:lnTo>
                <a:cubicBezTo>
                  <a:pt x="0" y="74185"/>
                  <a:pt x="74185" y="0"/>
                  <a:pt x="165696" y="0"/>
                </a:cubicBezTo>
                <a:close/>
              </a:path>
            </a:pathLst>
          </a:custGeom>
        </p:spPr>
        <p:txBody>
          <a:bodyPr wrap="square">
            <a:noAutofit/>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0" name="Freeform: Shape 9"/>
          <p:cNvSpPr>
            <a:spLocks noGrp="1"/>
          </p:cNvSpPr>
          <p:nvPr>
            <p:ph type="pic" sz="quarter" idx="10"/>
          </p:nvPr>
        </p:nvSpPr>
        <p:spPr>
          <a:xfrm>
            <a:off x="1456942" y="1423877"/>
            <a:ext cx="4006786" cy="4010246"/>
          </a:xfrm>
          <a:custGeom>
            <a:avLst/>
            <a:gdLst>
              <a:gd name="connsiteX0" fmla="*/ 2003393 w 4006786"/>
              <a:gd name="connsiteY0" fmla="*/ 0 h 4010246"/>
              <a:gd name="connsiteX1" fmla="*/ 4006786 w 4006786"/>
              <a:gd name="connsiteY1" fmla="*/ 2005123 h 4010246"/>
              <a:gd name="connsiteX2" fmla="*/ 2003393 w 4006786"/>
              <a:gd name="connsiteY2" fmla="*/ 4010246 h 4010246"/>
              <a:gd name="connsiteX3" fmla="*/ 0 w 4006786"/>
              <a:gd name="connsiteY3" fmla="*/ 2005123 h 4010246"/>
              <a:gd name="connsiteX4" fmla="*/ 2003393 w 4006786"/>
              <a:gd name="connsiteY4" fmla="*/ 0 h 4010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6786" h="4010246">
                <a:moveTo>
                  <a:pt x="2003393" y="0"/>
                </a:moveTo>
                <a:cubicBezTo>
                  <a:pt x="3109836" y="0"/>
                  <a:pt x="4006786" y="897724"/>
                  <a:pt x="4006786" y="2005123"/>
                </a:cubicBezTo>
                <a:cubicBezTo>
                  <a:pt x="4006786" y="3112522"/>
                  <a:pt x="3109836" y="4010246"/>
                  <a:pt x="2003393" y="4010246"/>
                </a:cubicBezTo>
                <a:cubicBezTo>
                  <a:pt x="896950" y="4010246"/>
                  <a:pt x="0" y="3112522"/>
                  <a:pt x="0" y="2005123"/>
                </a:cubicBezTo>
                <a:cubicBezTo>
                  <a:pt x="0" y="897724"/>
                  <a:pt x="896950" y="0"/>
                  <a:pt x="2003393" y="0"/>
                </a:cubicBezTo>
                <a:close/>
              </a:path>
            </a:pathLst>
          </a:custGeom>
        </p:spPr>
        <p:txBody>
          <a:bodyPr wrap="square">
            <a:noAutofit/>
          </a:bodyPr>
          <a:lstStyle/>
          <a:p>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5" name="Freeform: Shape 4"/>
          <p:cNvSpPr>
            <a:spLocks noGrp="1"/>
          </p:cNvSpPr>
          <p:nvPr>
            <p:ph type="pic" sz="quarter" idx="10"/>
          </p:nvPr>
        </p:nvSpPr>
        <p:spPr>
          <a:xfrm>
            <a:off x="6500415" y="1353926"/>
            <a:ext cx="4152268" cy="4150151"/>
          </a:xfrm>
          <a:custGeom>
            <a:avLst/>
            <a:gdLst>
              <a:gd name="connsiteX0" fmla="*/ 1016812 w 4152268"/>
              <a:gd name="connsiteY0" fmla="*/ 393 h 4150151"/>
              <a:gd name="connsiteX1" fmla="*/ 1060777 w 4152268"/>
              <a:gd name="connsiteY1" fmla="*/ 7548 h 4150151"/>
              <a:gd name="connsiteX2" fmla="*/ 3989223 w 4152268"/>
              <a:gd name="connsiteY2" fmla="*/ 792223 h 4150151"/>
              <a:gd name="connsiteX3" fmla="*/ 4144721 w 4152268"/>
              <a:gd name="connsiteY3" fmla="*/ 1061553 h 4150151"/>
              <a:gd name="connsiteX4" fmla="*/ 3360821 w 4152268"/>
              <a:gd name="connsiteY4" fmla="*/ 3987107 h 4150151"/>
              <a:gd name="connsiteX5" fmla="*/ 3091491 w 4152268"/>
              <a:gd name="connsiteY5" fmla="*/ 4142604 h 4150151"/>
              <a:gd name="connsiteX6" fmla="*/ 163045 w 4152268"/>
              <a:gd name="connsiteY6" fmla="*/ 3357930 h 4150151"/>
              <a:gd name="connsiteX7" fmla="*/ 7548 w 4152268"/>
              <a:gd name="connsiteY7" fmla="*/ 3088600 h 4150151"/>
              <a:gd name="connsiteX8" fmla="*/ 791447 w 4152268"/>
              <a:gd name="connsiteY8" fmla="*/ 163046 h 4150151"/>
              <a:gd name="connsiteX9" fmla="*/ 1016812 w 4152268"/>
              <a:gd name="connsiteY9" fmla="*/ 393 h 4150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52268" h="4150151">
                <a:moveTo>
                  <a:pt x="1016812" y="393"/>
                </a:moveTo>
                <a:cubicBezTo>
                  <a:pt x="1031398" y="1269"/>
                  <a:pt x="1046113" y="3619"/>
                  <a:pt x="1060777" y="7548"/>
                </a:cubicBezTo>
                <a:lnTo>
                  <a:pt x="3989223" y="792223"/>
                </a:lnTo>
                <a:cubicBezTo>
                  <a:pt x="4106535" y="823657"/>
                  <a:pt x="4176154" y="944240"/>
                  <a:pt x="4144721" y="1061553"/>
                </a:cubicBezTo>
                <a:lnTo>
                  <a:pt x="3360821" y="3987107"/>
                </a:lnTo>
                <a:cubicBezTo>
                  <a:pt x="3329387" y="4104419"/>
                  <a:pt x="3208803" y="4174038"/>
                  <a:pt x="3091491" y="4142604"/>
                </a:cubicBezTo>
                <a:lnTo>
                  <a:pt x="163045" y="3357930"/>
                </a:lnTo>
                <a:cubicBezTo>
                  <a:pt x="45733" y="3326496"/>
                  <a:pt x="-23886" y="3205912"/>
                  <a:pt x="7548" y="3088600"/>
                </a:cubicBezTo>
                <a:lnTo>
                  <a:pt x="791447" y="163046"/>
                </a:lnTo>
                <a:cubicBezTo>
                  <a:pt x="818952" y="60397"/>
                  <a:pt x="914712" y="-5736"/>
                  <a:pt x="1016812" y="393"/>
                </a:cubicBezTo>
                <a:close/>
              </a:path>
            </a:pathLst>
          </a:custGeom>
        </p:spPr>
        <p:txBody>
          <a:bodyPr wrap="square">
            <a:noAutofit/>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6.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17.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xml"/><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252650" y="3656965"/>
            <a:ext cx="6021979" cy="575401"/>
          </a:xfrm>
          <a:prstGeom prst="rect">
            <a:avLst/>
          </a:prstGeom>
          <a:noFill/>
        </p:spPr>
        <p:txBody>
          <a:bodyPr wrap="none" rtlCol="0">
            <a:noAutofit/>
          </a:bodyPr>
          <a:lstStyle/>
          <a:p>
            <a:pPr algn="ctr"/>
            <a:r>
              <a:rPr lang="en-US" sz="2800" b="1" dirty="0" smtClean="0">
                <a:latin typeface="Gilroy Bold"/>
              </a:rPr>
              <a:t>Strategy and</a:t>
            </a:r>
            <a:r>
              <a:rPr lang="ru-RU" sz="2800" b="1" dirty="0" smtClean="0"/>
              <a:t> </a:t>
            </a:r>
            <a:r>
              <a:rPr lang="en-US" sz="2800" b="1" dirty="0" smtClean="0">
                <a:latin typeface="Gilroy Bold"/>
              </a:rPr>
              <a:t>Business Models</a:t>
            </a:r>
            <a:endParaRPr lang="pl-PL" altLang="en-US" sz="2800" b="1" dirty="0">
              <a:latin typeface="Gilroy Medium" pitchFamily="2" charset="0"/>
            </a:endParaRPr>
          </a:p>
        </p:txBody>
      </p:sp>
      <p:pic>
        <p:nvPicPr>
          <p:cNvPr id="11" name="Рисунок 10"/>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827368" y="934290"/>
            <a:ext cx="2458885" cy="1448343"/>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Рисунок 50"/>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0539716" y="397921"/>
            <a:ext cx="550650" cy="324346"/>
          </a:xfrm>
          <a:prstGeom prst="rect">
            <a:avLst/>
          </a:prstGeom>
        </p:spPr>
      </p:pic>
      <p:pic>
        <p:nvPicPr>
          <p:cNvPr id="52" name="Рисунок 5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1466732" y="328585"/>
            <a:ext cx="378265" cy="375776"/>
          </a:xfrm>
          <a:prstGeom prst="rect">
            <a:avLst/>
          </a:prstGeom>
        </p:spPr>
      </p:pic>
      <p:sp>
        <p:nvSpPr>
          <p:cNvPr id="57345" name="Rectangle 1"/>
          <p:cNvSpPr>
            <a:spLocks noChangeArrowheads="1"/>
          </p:cNvSpPr>
          <p:nvPr/>
        </p:nvSpPr>
        <p:spPr bwMode="auto">
          <a:xfrm>
            <a:off x="718458" y="925138"/>
            <a:ext cx="10411096"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50000"/>
              </a:lnSpc>
            </a:pPr>
            <a:r>
              <a:rPr lang="en-US" sz="1600" dirty="0" err="1" smtClean="0">
                <a:latin typeface="Gilroy Bold"/>
              </a:rPr>
              <a:t>Osterwalder</a:t>
            </a:r>
            <a:r>
              <a:rPr lang="en-US" sz="1600" dirty="0" smtClean="0">
                <a:latin typeface="Gilroy Bold"/>
              </a:rPr>
              <a:t> and </a:t>
            </a:r>
            <a:r>
              <a:rPr lang="en-US" sz="1600" dirty="0" err="1" smtClean="0">
                <a:latin typeface="Gilroy Bold"/>
              </a:rPr>
              <a:t>Pigneur</a:t>
            </a:r>
            <a:r>
              <a:rPr lang="en-US" sz="1600" dirty="0" smtClean="0">
                <a:latin typeface="Gilroy Bold"/>
              </a:rPr>
              <a:t> (2009) identify several different possibilities for maintaining customer relationships: </a:t>
            </a:r>
            <a:endParaRPr lang="ru-RU" sz="1600" dirty="0" smtClean="0"/>
          </a:p>
        </p:txBody>
      </p:sp>
      <p:sp>
        <p:nvSpPr>
          <p:cNvPr id="7" name="Прямоугольник 6"/>
          <p:cNvSpPr/>
          <p:nvPr/>
        </p:nvSpPr>
        <p:spPr>
          <a:xfrm>
            <a:off x="1071155" y="248194"/>
            <a:ext cx="3069772" cy="507831"/>
          </a:xfrm>
          <a:prstGeom prst="rect">
            <a:avLst/>
          </a:prstGeom>
        </p:spPr>
        <p:txBody>
          <a:bodyPr wrap="square">
            <a:spAutoFit/>
          </a:bodyPr>
          <a:lstStyle/>
          <a:p>
            <a:pPr>
              <a:lnSpc>
                <a:spcPct val="150000"/>
              </a:lnSpc>
            </a:pPr>
            <a:r>
              <a:rPr lang="en-US" b="1" i="1" dirty="0" smtClean="0">
                <a:latin typeface="Gilroy Bold"/>
              </a:rPr>
              <a:t>4 Customer Relationships </a:t>
            </a:r>
            <a:endParaRPr lang="ru-RU" b="1" i="1" dirty="0" smtClean="0"/>
          </a:p>
        </p:txBody>
      </p:sp>
      <p:sp>
        <p:nvSpPr>
          <p:cNvPr id="8" name="Прямоугольник 7"/>
          <p:cNvSpPr/>
          <p:nvPr/>
        </p:nvSpPr>
        <p:spPr>
          <a:xfrm>
            <a:off x="1553774" y="1567542"/>
            <a:ext cx="10385677" cy="738664"/>
          </a:xfrm>
          <a:prstGeom prst="rect">
            <a:avLst/>
          </a:prstGeom>
        </p:spPr>
        <p:txBody>
          <a:bodyPr wrap="square">
            <a:spAutoFit/>
          </a:bodyPr>
          <a:lstStyle/>
          <a:p>
            <a:pPr>
              <a:lnSpc>
                <a:spcPct val="150000"/>
              </a:lnSpc>
            </a:pPr>
            <a:r>
              <a:rPr lang="en-US" sz="1400" b="1" dirty="0" smtClean="0">
                <a:latin typeface="Gilroy Bold"/>
              </a:rPr>
              <a:t>A personal point of contact . </a:t>
            </a:r>
            <a:r>
              <a:rPr lang="en-US" sz="1400" dirty="0" smtClean="0">
                <a:latin typeface="Gilroy Bold"/>
              </a:rPr>
              <a:t>A personal representative is specifically assigned to a customer and maintains a long-term relationship with him or her. In business services (B2B), this representative is often called a (key) account manager. </a:t>
            </a:r>
            <a:endParaRPr lang="ru-RU" sz="1400" b="1" dirty="0"/>
          </a:p>
        </p:txBody>
      </p:sp>
      <p:grpSp>
        <p:nvGrpSpPr>
          <p:cNvPr id="10" name="Group 15"/>
          <p:cNvGrpSpPr/>
          <p:nvPr/>
        </p:nvGrpSpPr>
        <p:grpSpPr>
          <a:xfrm>
            <a:off x="808694" y="1709670"/>
            <a:ext cx="568829" cy="570698"/>
            <a:chOff x="4855777" y="2196662"/>
            <a:chExt cx="568829" cy="570698"/>
          </a:xfrm>
          <a:solidFill>
            <a:srgbClr val="E9FF00"/>
          </a:solidFill>
          <a:effectLst/>
        </p:grpSpPr>
        <p:sp>
          <p:nvSpPr>
            <p:cNvPr id="11" name="Oval 16"/>
            <p:cNvSpPr/>
            <p:nvPr/>
          </p:nvSpPr>
          <p:spPr>
            <a:xfrm>
              <a:off x="4855777" y="2196662"/>
              <a:ext cx="568829" cy="570698"/>
            </a:xfrm>
            <a:prstGeom prst="ellipse">
              <a:avLst/>
            </a:prstGeom>
            <a:grpFill/>
            <a:ln>
              <a:noFill/>
            </a:ln>
            <a:effectLst>
              <a:outerShdw blurRad="381000" sx="102000" sy="102000" algn="ctr" rotWithShape="0">
                <a:schemeClr val="bg2">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5012592" y="2315417"/>
              <a:ext cx="255198" cy="338554"/>
            </a:xfrm>
            <a:prstGeom prst="rect">
              <a:avLst/>
            </a:prstGeom>
            <a:grpFill/>
          </p:spPr>
          <p:txBody>
            <a:bodyPr wrap="none" rtlCol="0">
              <a:spAutoFit/>
            </a:bodyPr>
            <a:lstStyle/>
            <a:p>
              <a:pPr algn="ctr"/>
              <a:r>
                <a:rPr lang="en-US" sz="1600" dirty="0">
                  <a:latin typeface="Gilroy" pitchFamily="2" charset="0"/>
                </a:rPr>
                <a:t>1</a:t>
              </a:r>
            </a:p>
          </p:txBody>
        </p:sp>
      </p:grpSp>
      <p:grpSp>
        <p:nvGrpSpPr>
          <p:cNvPr id="13" name="Group 15"/>
          <p:cNvGrpSpPr/>
          <p:nvPr/>
        </p:nvGrpSpPr>
        <p:grpSpPr>
          <a:xfrm>
            <a:off x="821758" y="2637134"/>
            <a:ext cx="568829" cy="570698"/>
            <a:chOff x="4855777" y="2196662"/>
            <a:chExt cx="568829" cy="570698"/>
          </a:xfrm>
          <a:solidFill>
            <a:srgbClr val="E9FF00"/>
          </a:solidFill>
          <a:effectLst/>
        </p:grpSpPr>
        <p:sp>
          <p:nvSpPr>
            <p:cNvPr id="14" name="Oval 16"/>
            <p:cNvSpPr/>
            <p:nvPr/>
          </p:nvSpPr>
          <p:spPr>
            <a:xfrm>
              <a:off x="4855777" y="2196662"/>
              <a:ext cx="568829" cy="570698"/>
            </a:xfrm>
            <a:prstGeom prst="ellipse">
              <a:avLst/>
            </a:prstGeom>
            <a:grpFill/>
            <a:ln>
              <a:noFill/>
            </a:ln>
            <a:effectLst>
              <a:outerShdw blurRad="381000" sx="102000" sy="102000" algn="ctr" rotWithShape="0">
                <a:schemeClr val="bg2">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4992554" y="2315417"/>
              <a:ext cx="295273" cy="338554"/>
            </a:xfrm>
            <a:prstGeom prst="rect">
              <a:avLst/>
            </a:prstGeom>
            <a:grpFill/>
          </p:spPr>
          <p:txBody>
            <a:bodyPr wrap="none" rtlCol="0">
              <a:spAutoFit/>
            </a:bodyPr>
            <a:lstStyle/>
            <a:p>
              <a:pPr algn="ctr"/>
              <a:r>
                <a:rPr lang="en-US" sz="1600" dirty="0" smtClean="0">
                  <a:latin typeface="Gilroy" pitchFamily="2" charset="0"/>
                </a:rPr>
                <a:t>2</a:t>
              </a:r>
              <a:endParaRPr lang="en-US" sz="1600" dirty="0">
                <a:latin typeface="Gilroy" pitchFamily="2" charset="0"/>
              </a:endParaRPr>
            </a:p>
          </p:txBody>
        </p:sp>
      </p:grpSp>
      <p:grpSp>
        <p:nvGrpSpPr>
          <p:cNvPr id="16" name="Group 15"/>
          <p:cNvGrpSpPr/>
          <p:nvPr/>
        </p:nvGrpSpPr>
        <p:grpSpPr>
          <a:xfrm>
            <a:off x="765154" y="6002995"/>
            <a:ext cx="568829" cy="570698"/>
            <a:chOff x="4855777" y="2196662"/>
            <a:chExt cx="568829" cy="570698"/>
          </a:xfrm>
          <a:solidFill>
            <a:srgbClr val="E9FF00"/>
          </a:solidFill>
          <a:effectLst/>
        </p:grpSpPr>
        <p:sp>
          <p:nvSpPr>
            <p:cNvPr id="17" name="Oval 16"/>
            <p:cNvSpPr/>
            <p:nvPr/>
          </p:nvSpPr>
          <p:spPr>
            <a:xfrm>
              <a:off x="4855777" y="2196662"/>
              <a:ext cx="568829" cy="570698"/>
            </a:xfrm>
            <a:prstGeom prst="ellipse">
              <a:avLst/>
            </a:prstGeom>
            <a:grpFill/>
            <a:ln>
              <a:noFill/>
            </a:ln>
            <a:effectLst>
              <a:outerShdw blurRad="381000" sx="102000" sy="102000" algn="ctr" rotWithShape="0">
                <a:schemeClr val="bg2">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4992554" y="2315417"/>
              <a:ext cx="295274" cy="338554"/>
            </a:xfrm>
            <a:prstGeom prst="rect">
              <a:avLst/>
            </a:prstGeom>
            <a:grpFill/>
          </p:spPr>
          <p:txBody>
            <a:bodyPr wrap="none" rtlCol="0">
              <a:spAutoFit/>
            </a:bodyPr>
            <a:lstStyle/>
            <a:p>
              <a:pPr algn="ctr"/>
              <a:r>
                <a:rPr lang="en-US" sz="1600" dirty="0">
                  <a:latin typeface="Gilroy" pitchFamily="2" charset="0"/>
                </a:rPr>
                <a:t>6</a:t>
              </a:r>
            </a:p>
          </p:txBody>
        </p:sp>
      </p:grpSp>
      <p:grpSp>
        <p:nvGrpSpPr>
          <p:cNvPr id="19" name="Group 15"/>
          <p:cNvGrpSpPr/>
          <p:nvPr/>
        </p:nvGrpSpPr>
        <p:grpSpPr>
          <a:xfrm>
            <a:off x="826112" y="3477510"/>
            <a:ext cx="568829" cy="570698"/>
            <a:chOff x="4855777" y="2196662"/>
            <a:chExt cx="568829" cy="570698"/>
          </a:xfrm>
          <a:solidFill>
            <a:srgbClr val="E9FF00"/>
          </a:solidFill>
          <a:effectLst/>
        </p:grpSpPr>
        <p:sp>
          <p:nvSpPr>
            <p:cNvPr id="20" name="Oval 16"/>
            <p:cNvSpPr/>
            <p:nvPr/>
          </p:nvSpPr>
          <p:spPr>
            <a:xfrm>
              <a:off x="4855777" y="2196662"/>
              <a:ext cx="568829" cy="570698"/>
            </a:xfrm>
            <a:prstGeom prst="ellipse">
              <a:avLst/>
            </a:prstGeom>
            <a:grpFill/>
            <a:ln>
              <a:noFill/>
            </a:ln>
            <a:effectLst>
              <a:outerShdw blurRad="381000" sx="102000" sy="102000" algn="ctr" rotWithShape="0">
                <a:schemeClr val="bg2">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4992554" y="2315417"/>
              <a:ext cx="295274" cy="338554"/>
            </a:xfrm>
            <a:prstGeom prst="rect">
              <a:avLst/>
            </a:prstGeom>
            <a:grpFill/>
          </p:spPr>
          <p:txBody>
            <a:bodyPr wrap="none" rtlCol="0">
              <a:spAutoFit/>
            </a:bodyPr>
            <a:lstStyle/>
            <a:p>
              <a:pPr algn="ctr"/>
              <a:r>
                <a:rPr lang="en-US" sz="1600" dirty="0">
                  <a:latin typeface="Gilroy" pitchFamily="2" charset="0"/>
                </a:rPr>
                <a:t>3</a:t>
              </a:r>
            </a:p>
          </p:txBody>
        </p:sp>
      </p:grpSp>
      <p:grpSp>
        <p:nvGrpSpPr>
          <p:cNvPr id="22" name="Group 15"/>
          <p:cNvGrpSpPr/>
          <p:nvPr/>
        </p:nvGrpSpPr>
        <p:grpSpPr>
          <a:xfrm>
            <a:off x="808694" y="4322242"/>
            <a:ext cx="568829" cy="570698"/>
            <a:chOff x="4855777" y="2196662"/>
            <a:chExt cx="568829" cy="570698"/>
          </a:xfrm>
          <a:solidFill>
            <a:srgbClr val="E9FF00"/>
          </a:solidFill>
          <a:effectLst/>
        </p:grpSpPr>
        <p:sp>
          <p:nvSpPr>
            <p:cNvPr id="23" name="Oval 16"/>
            <p:cNvSpPr/>
            <p:nvPr/>
          </p:nvSpPr>
          <p:spPr>
            <a:xfrm>
              <a:off x="4855777" y="2196662"/>
              <a:ext cx="568829" cy="570698"/>
            </a:xfrm>
            <a:prstGeom prst="ellipse">
              <a:avLst/>
            </a:prstGeom>
            <a:grpFill/>
            <a:ln>
              <a:noFill/>
            </a:ln>
            <a:effectLst>
              <a:outerShdw blurRad="381000" sx="102000" sy="102000" algn="ctr" rotWithShape="0">
                <a:schemeClr val="bg2">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4992554" y="2315417"/>
              <a:ext cx="295274" cy="338554"/>
            </a:xfrm>
            <a:prstGeom prst="rect">
              <a:avLst/>
            </a:prstGeom>
            <a:grpFill/>
          </p:spPr>
          <p:txBody>
            <a:bodyPr wrap="none" rtlCol="0">
              <a:spAutoFit/>
            </a:bodyPr>
            <a:lstStyle/>
            <a:p>
              <a:pPr algn="ctr"/>
              <a:r>
                <a:rPr lang="en-US" sz="1600" dirty="0">
                  <a:latin typeface="Gilroy" pitchFamily="2" charset="0"/>
                </a:rPr>
                <a:t>4</a:t>
              </a:r>
            </a:p>
          </p:txBody>
        </p:sp>
      </p:grpSp>
      <p:grpSp>
        <p:nvGrpSpPr>
          <p:cNvPr id="25" name="Group 15"/>
          <p:cNvGrpSpPr/>
          <p:nvPr/>
        </p:nvGrpSpPr>
        <p:grpSpPr>
          <a:xfrm>
            <a:off x="778214" y="5101659"/>
            <a:ext cx="568829" cy="570698"/>
            <a:chOff x="4855777" y="2196662"/>
            <a:chExt cx="568829" cy="570698"/>
          </a:xfrm>
          <a:solidFill>
            <a:srgbClr val="E9FF00"/>
          </a:solidFill>
          <a:effectLst/>
        </p:grpSpPr>
        <p:sp>
          <p:nvSpPr>
            <p:cNvPr id="26" name="Oval 16"/>
            <p:cNvSpPr/>
            <p:nvPr/>
          </p:nvSpPr>
          <p:spPr>
            <a:xfrm>
              <a:off x="4855777" y="2196662"/>
              <a:ext cx="568829" cy="570698"/>
            </a:xfrm>
            <a:prstGeom prst="ellipse">
              <a:avLst/>
            </a:prstGeom>
            <a:grpFill/>
            <a:ln>
              <a:noFill/>
            </a:ln>
            <a:effectLst>
              <a:outerShdw blurRad="381000" sx="102000" sy="102000" algn="ctr" rotWithShape="0">
                <a:schemeClr val="bg2">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p:nvSpPr>
          <p:spPr>
            <a:xfrm>
              <a:off x="4992554" y="2315417"/>
              <a:ext cx="295274" cy="338554"/>
            </a:xfrm>
            <a:prstGeom prst="rect">
              <a:avLst/>
            </a:prstGeom>
            <a:grpFill/>
          </p:spPr>
          <p:txBody>
            <a:bodyPr wrap="none" rtlCol="0">
              <a:spAutoFit/>
            </a:bodyPr>
            <a:lstStyle/>
            <a:p>
              <a:pPr algn="ctr"/>
              <a:r>
                <a:rPr lang="en-US" sz="1600" dirty="0">
                  <a:latin typeface="Gilroy" pitchFamily="2" charset="0"/>
                </a:rPr>
                <a:t>5</a:t>
              </a:r>
            </a:p>
          </p:txBody>
        </p:sp>
      </p:grpSp>
      <p:sp>
        <p:nvSpPr>
          <p:cNvPr id="28" name="Прямоугольник 27"/>
          <p:cNvSpPr/>
          <p:nvPr/>
        </p:nvSpPr>
        <p:spPr>
          <a:xfrm>
            <a:off x="1584959" y="2502264"/>
            <a:ext cx="9818915" cy="738664"/>
          </a:xfrm>
          <a:prstGeom prst="rect">
            <a:avLst/>
          </a:prstGeom>
        </p:spPr>
        <p:txBody>
          <a:bodyPr wrap="square">
            <a:spAutoFit/>
          </a:bodyPr>
          <a:lstStyle/>
          <a:p>
            <a:pPr>
              <a:lnSpc>
                <a:spcPct val="150000"/>
              </a:lnSpc>
            </a:pPr>
            <a:r>
              <a:rPr lang="en-US" sz="1400" b="1" dirty="0" smtClean="0">
                <a:latin typeface="Gilroy Bold"/>
              </a:rPr>
              <a:t>Co-creation. </a:t>
            </a:r>
            <a:r>
              <a:rPr lang="en-US" sz="1400" dirty="0" smtClean="0">
                <a:latin typeface="Gilroy Bold"/>
              </a:rPr>
              <a:t>Co-creation is a strategy where business processes are realized in collaboration with customers. This can be applied to a variety of processes, </a:t>
            </a:r>
            <a:r>
              <a:rPr lang="en-US" sz="1400" dirty="0" err="1" smtClean="0">
                <a:latin typeface="Gilroy Bold"/>
              </a:rPr>
              <a:t>eg</a:t>
            </a:r>
            <a:r>
              <a:rPr lang="en-US" sz="1400" dirty="0" smtClean="0">
                <a:latin typeface="Gilroy Bold"/>
              </a:rPr>
              <a:t>. product development, user generated content, service and customer service .</a:t>
            </a:r>
            <a:endParaRPr lang="ru-RU" sz="1400" dirty="0"/>
          </a:p>
        </p:txBody>
      </p:sp>
      <p:sp>
        <p:nvSpPr>
          <p:cNvPr id="29" name="Прямоугольник 28"/>
          <p:cNvSpPr/>
          <p:nvPr/>
        </p:nvSpPr>
        <p:spPr>
          <a:xfrm>
            <a:off x="1558834" y="3429727"/>
            <a:ext cx="9988732" cy="703847"/>
          </a:xfrm>
          <a:prstGeom prst="rect">
            <a:avLst/>
          </a:prstGeom>
        </p:spPr>
        <p:txBody>
          <a:bodyPr wrap="square">
            <a:spAutoFit/>
          </a:bodyPr>
          <a:lstStyle/>
          <a:p>
            <a:pPr>
              <a:lnSpc>
                <a:spcPct val="150000"/>
              </a:lnSpc>
            </a:pPr>
            <a:r>
              <a:rPr lang="en-US" sz="1400" b="1" dirty="0" smtClean="0">
                <a:latin typeface="Gilroy Bold"/>
              </a:rPr>
              <a:t>Communities</a:t>
            </a:r>
            <a:r>
              <a:rPr lang="en-US" sz="1400" dirty="0" smtClean="0">
                <a:latin typeface="Gilroy Bold"/>
              </a:rPr>
              <a:t>. Organizations can offer the opportunity for customers to enter into &amp; partnership through an online community so that they can share knowledge and experiences with each other and with the organization. </a:t>
            </a:r>
            <a:endParaRPr lang="ru-RU" sz="1400" dirty="0"/>
          </a:p>
        </p:txBody>
      </p:sp>
      <p:sp>
        <p:nvSpPr>
          <p:cNvPr id="30" name="Прямоугольник 29"/>
          <p:cNvSpPr/>
          <p:nvPr/>
        </p:nvSpPr>
        <p:spPr>
          <a:xfrm>
            <a:off x="1619794" y="4310130"/>
            <a:ext cx="10123715" cy="738664"/>
          </a:xfrm>
          <a:prstGeom prst="rect">
            <a:avLst/>
          </a:prstGeom>
        </p:spPr>
        <p:txBody>
          <a:bodyPr wrap="square">
            <a:spAutoFit/>
          </a:bodyPr>
          <a:lstStyle/>
          <a:p>
            <a:pPr>
              <a:lnSpc>
                <a:spcPct val="150000"/>
              </a:lnSpc>
            </a:pPr>
            <a:r>
              <a:rPr lang="en-US" sz="1400" b="1" dirty="0" smtClean="0">
                <a:latin typeface="Gilroy Bold"/>
              </a:rPr>
              <a:t>Personal assistance. </a:t>
            </a:r>
            <a:r>
              <a:rPr lang="en-US" sz="1400" dirty="0" smtClean="0">
                <a:latin typeface="Gilroy Bold"/>
              </a:rPr>
              <a:t>Personal Assistance means direct contact with employees during or after sales in stores, through call centers, by email or using ‘Live Chat”. There is no ‘fixed’ representative since all team members are trained to assist customer. </a:t>
            </a:r>
            <a:endParaRPr lang="ru-RU" sz="1400" dirty="0"/>
          </a:p>
        </p:txBody>
      </p:sp>
      <p:sp>
        <p:nvSpPr>
          <p:cNvPr id="31" name="Прямоугольник 30"/>
          <p:cNvSpPr/>
          <p:nvPr/>
        </p:nvSpPr>
        <p:spPr>
          <a:xfrm>
            <a:off x="1689463" y="5227210"/>
            <a:ext cx="9962606" cy="703847"/>
          </a:xfrm>
          <a:prstGeom prst="rect">
            <a:avLst/>
          </a:prstGeom>
        </p:spPr>
        <p:txBody>
          <a:bodyPr wrap="square">
            <a:spAutoFit/>
          </a:bodyPr>
          <a:lstStyle/>
          <a:p>
            <a:pPr>
              <a:lnSpc>
                <a:spcPct val="150000"/>
              </a:lnSpc>
            </a:pPr>
            <a:r>
              <a:rPr lang="en-US" sz="1400" b="1" dirty="0" smtClean="0">
                <a:latin typeface="Gilroy Bold"/>
              </a:rPr>
              <a:t>Self-service.</a:t>
            </a:r>
            <a:r>
              <a:rPr lang="en-US" sz="1400" dirty="0" smtClean="0">
                <a:latin typeface="Gilroy Bold"/>
              </a:rPr>
              <a:t> In the case of self-service, there is direct contact with the customer, enabling them to personally acquire the necessary information and services.</a:t>
            </a:r>
            <a:endParaRPr lang="ru-RU" sz="1400" dirty="0"/>
          </a:p>
        </p:txBody>
      </p:sp>
      <p:sp>
        <p:nvSpPr>
          <p:cNvPr id="32" name="Прямоугольник 31"/>
          <p:cNvSpPr/>
          <p:nvPr/>
        </p:nvSpPr>
        <p:spPr>
          <a:xfrm>
            <a:off x="1702525" y="6149481"/>
            <a:ext cx="9701348" cy="307777"/>
          </a:xfrm>
          <a:prstGeom prst="rect">
            <a:avLst/>
          </a:prstGeom>
        </p:spPr>
        <p:txBody>
          <a:bodyPr wrap="square">
            <a:spAutoFit/>
          </a:bodyPr>
          <a:lstStyle/>
          <a:p>
            <a:r>
              <a:rPr lang="en-US" sz="1400" b="1" dirty="0" smtClean="0">
                <a:latin typeface="Gilroy Bold"/>
              </a:rPr>
              <a:t>Automated services.</a:t>
            </a:r>
            <a:r>
              <a:rPr lang="en-US" sz="1400" dirty="0" smtClean="0">
                <a:latin typeface="Gilroy Bold"/>
              </a:rPr>
              <a:t> Automated Services are a form of self-service that make use of automated processes. </a:t>
            </a:r>
            <a:endParaRPr lang="ru-RU" sz="14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1466732" y="328585"/>
            <a:ext cx="378265" cy="375776"/>
          </a:xfrm>
          <a:prstGeom prst="rect">
            <a:avLst/>
          </a:prstGeom>
        </p:spPr>
      </p:pic>
      <p:pic>
        <p:nvPicPr>
          <p:cNvPr id="13" name="Рисунок 1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56369" y="6133373"/>
            <a:ext cx="644677" cy="379730"/>
          </a:xfrm>
          <a:prstGeom prst="rect">
            <a:avLst/>
          </a:prstGeom>
        </p:spPr>
      </p:pic>
      <p:sp>
        <p:nvSpPr>
          <p:cNvPr id="15" name="Прямоугольник 14"/>
          <p:cNvSpPr/>
          <p:nvPr/>
        </p:nvSpPr>
        <p:spPr>
          <a:xfrm>
            <a:off x="944882" y="1120280"/>
            <a:ext cx="4476203" cy="4662815"/>
          </a:xfrm>
          <a:prstGeom prst="rect">
            <a:avLst/>
          </a:prstGeom>
        </p:spPr>
        <p:txBody>
          <a:bodyPr wrap="square">
            <a:spAutoFit/>
          </a:bodyPr>
          <a:lstStyle/>
          <a:p>
            <a:pPr>
              <a:lnSpc>
                <a:spcPct val="150000"/>
              </a:lnSpc>
            </a:pPr>
            <a:r>
              <a:rPr lang="en-US" dirty="0" smtClean="0">
                <a:latin typeface="Gilroy Bold"/>
              </a:rPr>
              <a:t>Questions that organizations must ask before making a decision regarding this building block are: </a:t>
            </a:r>
          </a:p>
          <a:p>
            <a:pPr>
              <a:lnSpc>
                <a:spcPct val="150000"/>
              </a:lnSpc>
            </a:pPr>
            <a:endParaRPr lang="en-US" dirty="0" smtClean="0">
              <a:latin typeface="Gilroy Bold"/>
            </a:endParaRPr>
          </a:p>
          <a:p>
            <a:pPr>
              <a:lnSpc>
                <a:spcPct val="150000"/>
              </a:lnSpc>
            </a:pPr>
            <a:r>
              <a:rPr lang="en-US" b="1" dirty="0" smtClean="0">
                <a:latin typeface="Gilroy Bold"/>
              </a:rPr>
              <a:t>What type of relationship do each of our customer segments expect? </a:t>
            </a:r>
          </a:p>
          <a:p>
            <a:pPr>
              <a:lnSpc>
                <a:spcPct val="150000"/>
              </a:lnSpc>
            </a:pPr>
            <a:r>
              <a:rPr lang="en-US" b="1" dirty="0" smtClean="0">
                <a:latin typeface="Gilroy Bold"/>
              </a:rPr>
              <a:t>What type of relationships do we already have? </a:t>
            </a:r>
          </a:p>
          <a:p>
            <a:pPr>
              <a:lnSpc>
                <a:spcPct val="150000"/>
              </a:lnSpc>
            </a:pPr>
            <a:r>
              <a:rPr lang="en-US" b="1" dirty="0" smtClean="0">
                <a:latin typeface="Gilroy Bold"/>
              </a:rPr>
              <a:t>What impact does this have on costs? </a:t>
            </a:r>
          </a:p>
          <a:p>
            <a:pPr>
              <a:lnSpc>
                <a:spcPct val="150000"/>
              </a:lnSpc>
            </a:pPr>
            <a:r>
              <a:rPr lang="en-US" b="1" dirty="0" smtClean="0">
                <a:latin typeface="Gilroy Bold"/>
              </a:rPr>
              <a:t>How are customer relations integrated with the rest of our business model? </a:t>
            </a:r>
            <a:endParaRPr lang="ru-RU" b="1" dirty="0"/>
          </a:p>
        </p:txBody>
      </p:sp>
      <p:pic>
        <p:nvPicPr>
          <p:cNvPr id="13314" name="Picture 2"/>
          <p:cNvPicPr>
            <a:picLocks noChangeAspect="1" noChangeArrowheads="1"/>
          </p:cNvPicPr>
          <p:nvPr/>
        </p:nvPicPr>
        <p:blipFill>
          <a:blip r:embed="rId4" cstate="print"/>
          <a:srcRect/>
          <a:stretch>
            <a:fillRect/>
          </a:stretch>
        </p:blipFill>
        <p:spPr bwMode="auto">
          <a:xfrm>
            <a:off x="5551715" y="1196476"/>
            <a:ext cx="6444752" cy="450541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1466732" y="328585"/>
            <a:ext cx="378265" cy="375776"/>
          </a:xfrm>
          <a:prstGeom prst="rect">
            <a:avLst/>
          </a:prstGeom>
        </p:spPr>
      </p:pic>
      <p:pic>
        <p:nvPicPr>
          <p:cNvPr id="13" name="Рисунок 1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60425" y="6198688"/>
            <a:ext cx="644677" cy="379730"/>
          </a:xfrm>
          <a:prstGeom prst="rect">
            <a:avLst/>
          </a:prstGeom>
        </p:spPr>
      </p:pic>
      <p:sp>
        <p:nvSpPr>
          <p:cNvPr id="15" name="Прямоугольник 14"/>
          <p:cNvSpPr/>
          <p:nvPr/>
        </p:nvSpPr>
        <p:spPr>
          <a:xfrm>
            <a:off x="404948" y="1002714"/>
            <a:ext cx="6831875" cy="4939814"/>
          </a:xfrm>
          <a:prstGeom prst="rect">
            <a:avLst/>
          </a:prstGeom>
        </p:spPr>
        <p:txBody>
          <a:bodyPr wrap="square">
            <a:spAutoFit/>
          </a:bodyPr>
          <a:lstStyle/>
          <a:p>
            <a:pPr>
              <a:lnSpc>
                <a:spcPct val="150000"/>
              </a:lnSpc>
            </a:pPr>
            <a:r>
              <a:rPr lang="en-US" sz="1400" dirty="0" smtClean="0">
                <a:latin typeface="Gilroy Bold"/>
              </a:rPr>
              <a:t>According to </a:t>
            </a:r>
            <a:r>
              <a:rPr lang="en-US" sz="1400" dirty="0" err="1" smtClean="0">
                <a:latin typeface="Gilroy Bold"/>
              </a:rPr>
              <a:t>Osterwalder</a:t>
            </a:r>
            <a:r>
              <a:rPr lang="en-US" sz="1400" dirty="0" smtClean="0">
                <a:latin typeface="Gilroy Bold"/>
              </a:rPr>
              <a:t> and </a:t>
            </a:r>
            <a:r>
              <a:rPr lang="en-US" sz="1400" dirty="0" err="1" smtClean="0">
                <a:latin typeface="Gilroy Bold"/>
              </a:rPr>
              <a:t>Pigneur</a:t>
            </a:r>
            <a:r>
              <a:rPr lang="en-US" sz="1400" dirty="0" smtClean="0">
                <a:latin typeface="Gilroy Bold"/>
              </a:rPr>
              <a:t>, the building block ‘Revenue Streams’ represents the money that an organization generates from each of the customer segments. After deducting the expenses from these revenue streams, the remainder will be profit.</a:t>
            </a:r>
          </a:p>
          <a:p>
            <a:pPr>
              <a:lnSpc>
                <a:spcPct val="150000"/>
              </a:lnSpc>
            </a:pPr>
            <a:r>
              <a:rPr lang="en-US" sz="1400" dirty="0" smtClean="0">
                <a:latin typeface="Gilroy Bold"/>
              </a:rPr>
              <a:t>Questions that organizations must ask are: </a:t>
            </a:r>
          </a:p>
          <a:p>
            <a:pPr>
              <a:lnSpc>
                <a:spcPct val="150000"/>
              </a:lnSpc>
            </a:pPr>
            <a:r>
              <a:rPr lang="en-US" sz="1400" b="1" dirty="0" smtClean="0">
                <a:latin typeface="Gilroy Bold"/>
              </a:rPr>
              <a:t>What value are our customers actually willing to pay for? </a:t>
            </a:r>
          </a:p>
          <a:p>
            <a:pPr>
              <a:lnSpc>
                <a:spcPct val="150000"/>
              </a:lnSpc>
            </a:pPr>
            <a:r>
              <a:rPr lang="en-US" sz="1400" b="1" dirty="0" smtClean="0">
                <a:latin typeface="Gilroy Bold"/>
              </a:rPr>
              <a:t>What do they currently pay for? </a:t>
            </a:r>
          </a:p>
          <a:p>
            <a:pPr>
              <a:lnSpc>
                <a:spcPct val="150000"/>
              </a:lnSpc>
            </a:pPr>
            <a:r>
              <a:rPr lang="en-US" sz="1400" b="1" dirty="0" smtClean="0">
                <a:latin typeface="Gilroy Bold"/>
              </a:rPr>
              <a:t>How do they pay at the moment? How would they like to pay?</a:t>
            </a:r>
          </a:p>
          <a:p>
            <a:pPr>
              <a:lnSpc>
                <a:spcPct val="150000"/>
              </a:lnSpc>
            </a:pPr>
            <a:r>
              <a:rPr lang="en-US" sz="1400" b="1" dirty="0" smtClean="0">
                <a:latin typeface="Gilroy Bold"/>
              </a:rPr>
              <a:t>How much does every revenue stream contribute to the total turnover?</a:t>
            </a:r>
          </a:p>
          <a:p>
            <a:pPr>
              <a:lnSpc>
                <a:spcPct val="150000"/>
              </a:lnSpc>
            </a:pPr>
            <a:endParaRPr lang="en-US" sz="1400" b="1" dirty="0" smtClean="0">
              <a:latin typeface="Gilroy Bold"/>
            </a:endParaRPr>
          </a:p>
          <a:p>
            <a:pPr>
              <a:lnSpc>
                <a:spcPct val="150000"/>
              </a:lnSpc>
            </a:pPr>
            <a:r>
              <a:rPr lang="en-US" sz="1400" dirty="0" smtClean="0">
                <a:latin typeface="Gilroy Bold"/>
              </a:rPr>
              <a:t>Such questions are closely linked to pricing strategy. In recent years, many online retailers have struggled to understand what customers are willing to pay for, </a:t>
            </a:r>
            <a:r>
              <a:rPr lang="en-US" sz="1400" dirty="0" err="1" smtClean="0">
                <a:latin typeface="Gilroy Bold"/>
              </a:rPr>
              <a:t>ie</a:t>
            </a:r>
            <a:r>
              <a:rPr lang="en-US" sz="1400" dirty="0" smtClean="0">
                <a:latin typeface="Gilroy Bold"/>
              </a:rPr>
              <a:t>. what represents real value to them. This has led to many organizations deciding to provide their ‘valuable’ content free of charge and earn money through, </a:t>
            </a:r>
            <a:r>
              <a:rPr lang="en-US" sz="1400" dirty="0" err="1" smtClean="0">
                <a:latin typeface="Gilroy Bold"/>
              </a:rPr>
              <a:t>eg</a:t>
            </a:r>
            <a:r>
              <a:rPr lang="en-US" sz="1400" dirty="0" smtClean="0">
                <a:latin typeface="Gilroy Bold"/>
              </a:rPr>
              <a:t>. advertising revenue. More recently, a change has become apparent. </a:t>
            </a:r>
          </a:p>
        </p:txBody>
      </p:sp>
      <p:sp>
        <p:nvSpPr>
          <p:cNvPr id="7" name="Прямоугольник 6"/>
          <p:cNvSpPr/>
          <p:nvPr/>
        </p:nvSpPr>
        <p:spPr>
          <a:xfrm>
            <a:off x="711432" y="331316"/>
            <a:ext cx="2685351" cy="369332"/>
          </a:xfrm>
          <a:prstGeom prst="rect">
            <a:avLst/>
          </a:prstGeom>
        </p:spPr>
        <p:txBody>
          <a:bodyPr wrap="none">
            <a:spAutoFit/>
          </a:bodyPr>
          <a:lstStyle/>
          <a:p>
            <a:r>
              <a:rPr lang="en-US" b="1" i="1" dirty="0" smtClean="0">
                <a:latin typeface="Gilroy Bold"/>
              </a:rPr>
              <a:t>5 The revenue streams</a:t>
            </a:r>
            <a:endParaRPr lang="ru-RU" b="1" i="1" dirty="0"/>
          </a:p>
        </p:txBody>
      </p:sp>
      <p:pic>
        <p:nvPicPr>
          <p:cNvPr id="14338" name="Picture 2"/>
          <p:cNvPicPr>
            <a:picLocks noChangeAspect="1" noChangeArrowheads="1"/>
          </p:cNvPicPr>
          <p:nvPr/>
        </p:nvPicPr>
        <p:blipFill>
          <a:blip r:embed="rId4" cstate="print"/>
          <a:srcRect/>
          <a:stretch>
            <a:fillRect/>
          </a:stretch>
        </p:blipFill>
        <p:spPr bwMode="auto">
          <a:xfrm>
            <a:off x="7171509" y="1796007"/>
            <a:ext cx="5020491" cy="406371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Рисунок 26"/>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16009" y="6363334"/>
            <a:ext cx="644677" cy="379730"/>
          </a:xfrm>
          <a:prstGeom prst="rect">
            <a:avLst/>
          </a:prstGeom>
        </p:spPr>
      </p:pic>
      <p:pic>
        <p:nvPicPr>
          <p:cNvPr id="29" name="Рисунок 2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1466732" y="328585"/>
            <a:ext cx="378265" cy="375776"/>
          </a:xfrm>
          <a:prstGeom prst="rect">
            <a:avLst/>
          </a:prstGeom>
        </p:spPr>
      </p:pic>
      <p:sp>
        <p:nvSpPr>
          <p:cNvPr id="11" name="Text Box 10"/>
          <p:cNvSpPr txBox="1"/>
          <p:nvPr/>
        </p:nvSpPr>
        <p:spPr>
          <a:xfrm>
            <a:off x="7969250" y="5346700"/>
            <a:ext cx="4064000" cy="368300"/>
          </a:xfrm>
          <a:prstGeom prst="rect">
            <a:avLst/>
          </a:prstGeom>
          <a:noFill/>
        </p:spPr>
        <p:txBody>
          <a:bodyPr wrap="square" rtlCol="0">
            <a:spAutoFit/>
          </a:bodyPr>
          <a:lstStyle/>
          <a:p>
            <a:endParaRPr lang="en-US"/>
          </a:p>
        </p:txBody>
      </p:sp>
      <p:sp>
        <p:nvSpPr>
          <p:cNvPr id="16" name="Прямоугольник 15"/>
          <p:cNvSpPr/>
          <p:nvPr/>
        </p:nvSpPr>
        <p:spPr>
          <a:xfrm>
            <a:off x="888273" y="736099"/>
            <a:ext cx="5669281" cy="4616648"/>
          </a:xfrm>
          <a:prstGeom prst="rect">
            <a:avLst/>
          </a:prstGeom>
        </p:spPr>
        <p:txBody>
          <a:bodyPr wrap="square">
            <a:spAutoFit/>
          </a:bodyPr>
          <a:lstStyle/>
          <a:p>
            <a:pPr>
              <a:lnSpc>
                <a:spcPct val="150000"/>
              </a:lnSpc>
            </a:pPr>
            <a:r>
              <a:rPr lang="en-US" sz="1400" dirty="0" smtClean="0">
                <a:latin typeface="Gilroy Bold"/>
              </a:rPr>
              <a:t>In order to achieve a competitive advantage, an organization needs to make sure their value proposition is more attractive than the competition’s and build a solid relationship with its key target customer segments. To ensure this, the organization will need specific resources. Key resources may be physical, financial, intellectual or human in nature.</a:t>
            </a:r>
          </a:p>
          <a:p>
            <a:pPr>
              <a:lnSpc>
                <a:spcPct val="150000"/>
              </a:lnSpc>
            </a:pPr>
            <a:endParaRPr lang="en-US" sz="1400" dirty="0" smtClean="0">
              <a:latin typeface="Gilroy Bold"/>
            </a:endParaRPr>
          </a:p>
          <a:p>
            <a:pPr>
              <a:lnSpc>
                <a:spcPct val="150000"/>
              </a:lnSpc>
            </a:pPr>
            <a:r>
              <a:rPr lang="en-US" sz="1400" dirty="0" smtClean="0">
                <a:latin typeface="Gilroy Bold"/>
              </a:rPr>
              <a:t>Questions that should be posed by an organization when putting this essential ‘building block’ in place are: </a:t>
            </a:r>
          </a:p>
          <a:p>
            <a:pPr>
              <a:lnSpc>
                <a:spcPct val="150000"/>
              </a:lnSpc>
            </a:pPr>
            <a:r>
              <a:rPr lang="en-US" sz="1400" b="1" dirty="0" smtClean="0">
                <a:latin typeface="Gilroy Bold"/>
              </a:rPr>
              <a:t>What resources are key to our value proposition? </a:t>
            </a:r>
          </a:p>
          <a:p>
            <a:pPr>
              <a:lnSpc>
                <a:spcPct val="150000"/>
              </a:lnSpc>
            </a:pPr>
            <a:r>
              <a:rPr lang="en-US" sz="1400" b="1" dirty="0" smtClean="0">
                <a:latin typeface="Gilroy Bold"/>
              </a:rPr>
              <a:t>What resources are needed for our distribution channels? </a:t>
            </a:r>
          </a:p>
          <a:p>
            <a:pPr>
              <a:lnSpc>
                <a:spcPct val="150000"/>
              </a:lnSpc>
            </a:pPr>
            <a:r>
              <a:rPr lang="en-US" sz="1400" b="1" dirty="0" smtClean="0">
                <a:latin typeface="Gilroy Bold"/>
              </a:rPr>
              <a:t>What resources are needed for building and maintaining customer relations? </a:t>
            </a:r>
          </a:p>
          <a:p>
            <a:pPr>
              <a:lnSpc>
                <a:spcPct val="150000"/>
              </a:lnSpc>
            </a:pPr>
            <a:r>
              <a:rPr lang="en-US" sz="1400" b="1" dirty="0" smtClean="0">
                <a:latin typeface="Gilroy Bold"/>
              </a:rPr>
              <a:t>What resources are needed to generate our revenue?</a:t>
            </a:r>
            <a:endParaRPr lang="ru-RU" sz="1400" b="1" dirty="0"/>
          </a:p>
        </p:txBody>
      </p:sp>
      <p:sp>
        <p:nvSpPr>
          <p:cNvPr id="17" name="TextBox 16"/>
          <p:cNvSpPr txBox="1"/>
          <p:nvPr/>
        </p:nvSpPr>
        <p:spPr>
          <a:xfrm>
            <a:off x="718457" y="169819"/>
            <a:ext cx="8046720" cy="369332"/>
          </a:xfrm>
          <a:prstGeom prst="rect">
            <a:avLst/>
          </a:prstGeom>
          <a:noFill/>
        </p:spPr>
        <p:txBody>
          <a:bodyPr wrap="square" rtlCol="0">
            <a:spAutoFit/>
          </a:bodyPr>
          <a:lstStyle/>
          <a:p>
            <a:pPr lvl="0"/>
            <a:r>
              <a:rPr lang="en-US" b="1" i="1" dirty="0" smtClean="0">
                <a:latin typeface="Gilroy Bold"/>
              </a:rPr>
              <a:t>6 Key resources</a:t>
            </a:r>
            <a:endParaRPr lang="ru-RU" b="1" i="1" dirty="0"/>
          </a:p>
        </p:txBody>
      </p:sp>
      <p:pic>
        <p:nvPicPr>
          <p:cNvPr id="17410" name="Picture 2"/>
          <p:cNvPicPr>
            <a:picLocks noChangeAspect="1" noChangeArrowheads="1"/>
          </p:cNvPicPr>
          <p:nvPr/>
        </p:nvPicPr>
        <p:blipFill>
          <a:blip r:embed="rId4" cstate="print"/>
          <a:srcRect/>
          <a:stretch>
            <a:fillRect/>
          </a:stretch>
        </p:blipFill>
        <p:spPr bwMode="auto">
          <a:xfrm>
            <a:off x="6701246" y="498838"/>
            <a:ext cx="4598670" cy="4947054"/>
          </a:xfrm>
          <a:prstGeom prst="rect">
            <a:avLst/>
          </a:prstGeom>
          <a:noFill/>
          <a:ln w="9525">
            <a:noFill/>
            <a:miter lim="800000"/>
            <a:headEnd/>
            <a:tailEnd/>
          </a:ln>
          <a:effectLst/>
        </p:spPr>
      </p:pic>
      <p:sp>
        <p:nvSpPr>
          <p:cNvPr id="9" name="Прямоугольник 8"/>
          <p:cNvSpPr/>
          <p:nvPr/>
        </p:nvSpPr>
        <p:spPr>
          <a:xfrm>
            <a:off x="1084218" y="5788300"/>
            <a:ext cx="10724605" cy="703847"/>
          </a:xfrm>
          <a:prstGeom prst="rect">
            <a:avLst/>
          </a:prstGeom>
          <a:solidFill>
            <a:srgbClr val="FFFF00"/>
          </a:solidFill>
        </p:spPr>
        <p:txBody>
          <a:bodyPr wrap="square">
            <a:spAutoFit/>
          </a:bodyPr>
          <a:lstStyle/>
          <a:p>
            <a:pPr>
              <a:lnSpc>
                <a:spcPct val="150000"/>
              </a:lnSpc>
            </a:pPr>
            <a:r>
              <a:rPr lang="en-US" sz="1400" dirty="0" smtClean="0">
                <a:latin typeface="Gilroy Bold"/>
              </a:rPr>
              <a:t>For ecommerce, it is desirable that an organization can provide real-time information to (potential) customers, to its own management and also to its partners in the value chain. The customer must receive the right product, at the right time, via the correct channel. </a:t>
            </a:r>
            <a:endParaRPr lang="ru-RU" sz="14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Рисунок 26"/>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16009" y="6363334"/>
            <a:ext cx="644677" cy="379730"/>
          </a:xfrm>
          <a:prstGeom prst="rect">
            <a:avLst/>
          </a:prstGeom>
        </p:spPr>
      </p:pic>
      <p:pic>
        <p:nvPicPr>
          <p:cNvPr id="29" name="Рисунок 2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1466732" y="328585"/>
            <a:ext cx="378265" cy="375776"/>
          </a:xfrm>
          <a:prstGeom prst="rect">
            <a:avLst/>
          </a:prstGeom>
        </p:spPr>
      </p:pic>
      <p:sp>
        <p:nvSpPr>
          <p:cNvPr id="11" name="Text Box 10"/>
          <p:cNvSpPr txBox="1"/>
          <p:nvPr/>
        </p:nvSpPr>
        <p:spPr>
          <a:xfrm>
            <a:off x="7969250" y="5346700"/>
            <a:ext cx="4064000" cy="368300"/>
          </a:xfrm>
          <a:prstGeom prst="rect">
            <a:avLst/>
          </a:prstGeom>
          <a:noFill/>
        </p:spPr>
        <p:txBody>
          <a:bodyPr wrap="square" rtlCol="0">
            <a:spAutoFit/>
          </a:bodyPr>
          <a:lstStyle/>
          <a:p>
            <a:endParaRPr lang="en-US"/>
          </a:p>
        </p:txBody>
      </p:sp>
      <p:sp>
        <p:nvSpPr>
          <p:cNvPr id="16" name="Прямоугольник 15"/>
          <p:cNvSpPr/>
          <p:nvPr/>
        </p:nvSpPr>
        <p:spPr>
          <a:xfrm>
            <a:off x="574764" y="736099"/>
            <a:ext cx="3958047" cy="5586145"/>
          </a:xfrm>
          <a:prstGeom prst="rect">
            <a:avLst/>
          </a:prstGeom>
        </p:spPr>
        <p:txBody>
          <a:bodyPr wrap="square">
            <a:spAutoFit/>
          </a:bodyPr>
          <a:lstStyle/>
          <a:p>
            <a:pPr>
              <a:lnSpc>
                <a:spcPct val="150000"/>
              </a:lnSpc>
            </a:pPr>
            <a:r>
              <a:rPr lang="en-US" sz="1400" dirty="0" smtClean="0">
                <a:latin typeface="Gilroy Bold"/>
              </a:rPr>
              <a:t>The ‘key activities’ building block describes the most important steps the organization needs to take to create the value proposition, to reach their customer segments cost-effectively, to build customer relationships and to generate revenue.</a:t>
            </a:r>
          </a:p>
          <a:p>
            <a:pPr>
              <a:lnSpc>
                <a:spcPct val="150000"/>
              </a:lnSpc>
            </a:pPr>
            <a:endParaRPr lang="en-US" sz="1400" dirty="0" smtClean="0">
              <a:latin typeface="Gilroy Bold"/>
            </a:endParaRPr>
          </a:p>
          <a:p>
            <a:pPr>
              <a:lnSpc>
                <a:spcPct val="150000"/>
              </a:lnSpc>
            </a:pPr>
            <a:r>
              <a:rPr lang="en-US" sz="1400" dirty="0" smtClean="0">
                <a:latin typeface="Gilroy Bold"/>
              </a:rPr>
              <a:t> Questions that should be raised when completing this building block are:</a:t>
            </a:r>
          </a:p>
          <a:p>
            <a:pPr>
              <a:lnSpc>
                <a:spcPct val="150000"/>
              </a:lnSpc>
            </a:pPr>
            <a:r>
              <a:rPr lang="en-US" sz="1400" b="1" dirty="0" smtClean="0">
                <a:latin typeface="Gilroy Bold"/>
              </a:rPr>
              <a:t>What key activities are needed for our value proposition? </a:t>
            </a:r>
          </a:p>
          <a:p>
            <a:pPr>
              <a:lnSpc>
                <a:spcPct val="150000"/>
              </a:lnSpc>
            </a:pPr>
            <a:r>
              <a:rPr lang="en-US" sz="1400" b="1" dirty="0" smtClean="0">
                <a:latin typeface="Gilroy Bold"/>
              </a:rPr>
              <a:t>What key activities are necessary for our distribution channels? </a:t>
            </a:r>
          </a:p>
          <a:p>
            <a:pPr>
              <a:lnSpc>
                <a:spcPct val="150000"/>
              </a:lnSpc>
            </a:pPr>
            <a:r>
              <a:rPr lang="en-US" sz="1400" b="1" dirty="0" smtClean="0">
                <a:latin typeface="Gilroy Bold"/>
              </a:rPr>
              <a:t>What key activities are necessary for our customer relationships? </a:t>
            </a:r>
          </a:p>
          <a:p>
            <a:pPr>
              <a:lnSpc>
                <a:spcPct val="150000"/>
              </a:lnSpc>
            </a:pPr>
            <a:r>
              <a:rPr lang="en-US" sz="1400" b="1" dirty="0" smtClean="0">
                <a:latin typeface="Gilroy Bold"/>
              </a:rPr>
              <a:t>What key activities are needed to realize revenue streams?</a:t>
            </a:r>
            <a:endParaRPr lang="en-US" sz="1400" dirty="0" smtClean="0">
              <a:latin typeface="Gilroy Bold"/>
            </a:endParaRPr>
          </a:p>
        </p:txBody>
      </p:sp>
      <p:sp>
        <p:nvSpPr>
          <p:cNvPr id="17" name="TextBox 16"/>
          <p:cNvSpPr txBox="1"/>
          <p:nvPr/>
        </p:nvSpPr>
        <p:spPr>
          <a:xfrm>
            <a:off x="718457" y="169819"/>
            <a:ext cx="5695406" cy="369332"/>
          </a:xfrm>
          <a:prstGeom prst="rect">
            <a:avLst/>
          </a:prstGeom>
          <a:noFill/>
        </p:spPr>
        <p:txBody>
          <a:bodyPr wrap="square" rtlCol="0">
            <a:spAutoFit/>
          </a:bodyPr>
          <a:lstStyle/>
          <a:p>
            <a:pPr lvl="0"/>
            <a:r>
              <a:rPr lang="en-US" b="1" i="1" dirty="0" smtClean="0">
                <a:latin typeface="Gilroy Bold"/>
              </a:rPr>
              <a:t>7 Key activities</a:t>
            </a:r>
            <a:endParaRPr lang="ru-RU" b="1" i="1" dirty="0"/>
          </a:p>
        </p:txBody>
      </p:sp>
      <p:pic>
        <p:nvPicPr>
          <p:cNvPr id="18434" name="Picture 2"/>
          <p:cNvPicPr>
            <a:picLocks noChangeAspect="1" noChangeArrowheads="1"/>
          </p:cNvPicPr>
          <p:nvPr/>
        </p:nvPicPr>
        <p:blipFill>
          <a:blip r:embed="rId4" cstate="print"/>
          <a:srcRect/>
          <a:stretch>
            <a:fillRect/>
          </a:stretch>
        </p:blipFill>
        <p:spPr bwMode="auto">
          <a:xfrm>
            <a:off x="4618129" y="787854"/>
            <a:ext cx="7177631" cy="4493220"/>
          </a:xfrm>
          <a:prstGeom prst="rect">
            <a:avLst/>
          </a:prstGeom>
          <a:noFill/>
          <a:ln w="9525">
            <a:noFill/>
            <a:miter lim="800000"/>
            <a:headEnd/>
            <a:tailEnd/>
          </a:ln>
          <a:effectLst/>
        </p:spPr>
      </p:pic>
      <p:sp>
        <p:nvSpPr>
          <p:cNvPr id="10" name="Прямоугольник 9"/>
          <p:cNvSpPr/>
          <p:nvPr/>
        </p:nvSpPr>
        <p:spPr>
          <a:xfrm>
            <a:off x="4637314" y="5413859"/>
            <a:ext cx="7145382" cy="1061829"/>
          </a:xfrm>
          <a:prstGeom prst="rect">
            <a:avLst/>
          </a:prstGeom>
          <a:solidFill>
            <a:srgbClr val="FFFF00"/>
          </a:solidFill>
        </p:spPr>
        <p:txBody>
          <a:bodyPr wrap="square">
            <a:spAutoFit/>
          </a:bodyPr>
          <a:lstStyle/>
          <a:p>
            <a:pPr>
              <a:lnSpc>
                <a:spcPct val="150000"/>
              </a:lnSpc>
            </a:pPr>
            <a:r>
              <a:rPr lang="en-US" sz="1400" b="1" dirty="0" smtClean="0">
                <a:solidFill>
                  <a:srgbClr val="FF0000"/>
                </a:solidFill>
                <a:latin typeface="Gilroy Bold"/>
              </a:rPr>
              <a:t>Key activities </a:t>
            </a:r>
            <a:r>
              <a:rPr lang="en-US" sz="1400" dirty="0" smtClean="0">
                <a:latin typeface="Gilroy Bold"/>
              </a:rPr>
              <a:t>within organizations that focus heavily on Digital Marketing are often related to online product realization, Digital Marketing communications, online sales, digital CRM, order processing and the generation, analysis and interpretation of data.</a:t>
            </a:r>
            <a:endParaRPr lang="ru-RU" sz="1400" b="1"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Рисунок 26"/>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16009" y="6363334"/>
            <a:ext cx="644677" cy="379730"/>
          </a:xfrm>
          <a:prstGeom prst="rect">
            <a:avLst/>
          </a:prstGeom>
        </p:spPr>
      </p:pic>
      <p:pic>
        <p:nvPicPr>
          <p:cNvPr id="29" name="Рисунок 2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1466732" y="328585"/>
            <a:ext cx="378265" cy="375776"/>
          </a:xfrm>
          <a:prstGeom prst="rect">
            <a:avLst/>
          </a:prstGeom>
        </p:spPr>
      </p:pic>
      <p:sp>
        <p:nvSpPr>
          <p:cNvPr id="11" name="Text Box 10"/>
          <p:cNvSpPr txBox="1"/>
          <p:nvPr/>
        </p:nvSpPr>
        <p:spPr>
          <a:xfrm>
            <a:off x="7969250" y="5346700"/>
            <a:ext cx="4064000" cy="368300"/>
          </a:xfrm>
          <a:prstGeom prst="rect">
            <a:avLst/>
          </a:prstGeom>
          <a:noFill/>
        </p:spPr>
        <p:txBody>
          <a:bodyPr wrap="square" rtlCol="0">
            <a:spAutoFit/>
          </a:bodyPr>
          <a:lstStyle/>
          <a:p>
            <a:endParaRPr lang="en-US"/>
          </a:p>
        </p:txBody>
      </p:sp>
      <p:sp>
        <p:nvSpPr>
          <p:cNvPr id="16" name="Прямоугольник 15"/>
          <p:cNvSpPr/>
          <p:nvPr/>
        </p:nvSpPr>
        <p:spPr>
          <a:xfrm>
            <a:off x="574764" y="788350"/>
            <a:ext cx="5434150" cy="4293483"/>
          </a:xfrm>
          <a:prstGeom prst="rect">
            <a:avLst/>
          </a:prstGeom>
        </p:spPr>
        <p:txBody>
          <a:bodyPr wrap="square">
            <a:spAutoFit/>
          </a:bodyPr>
          <a:lstStyle/>
          <a:p>
            <a:pPr>
              <a:lnSpc>
                <a:spcPct val="150000"/>
              </a:lnSpc>
            </a:pPr>
            <a:r>
              <a:rPr lang="en-US" sz="1400" dirty="0" smtClean="0">
                <a:latin typeface="Gilroy Bold"/>
              </a:rPr>
              <a:t>Each of the elements within the business model comes at a price. If the organization has decided to opt for cost leadership (generally implying low price), the costs should be kept as low as possible. An organization that chooses a differentiation strategy and distinguishes itself from the competition by delivering superior value will be faced with higher costs.</a:t>
            </a:r>
          </a:p>
          <a:p>
            <a:pPr>
              <a:lnSpc>
                <a:spcPct val="150000"/>
              </a:lnSpc>
            </a:pPr>
            <a:endParaRPr lang="en-US" sz="1400" dirty="0" smtClean="0">
              <a:latin typeface="Gilroy Bold"/>
            </a:endParaRPr>
          </a:p>
          <a:p>
            <a:pPr>
              <a:lnSpc>
                <a:spcPct val="150000"/>
              </a:lnSpc>
            </a:pPr>
            <a:r>
              <a:rPr lang="en-US" sz="1400" dirty="0" smtClean="0">
                <a:latin typeface="Gilroy Bold"/>
              </a:rPr>
              <a:t>Questions that should be raised when completing this building block are: </a:t>
            </a:r>
          </a:p>
          <a:p>
            <a:pPr>
              <a:lnSpc>
                <a:spcPct val="150000"/>
              </a:lnSpc>
            </a:pPr>
            <a:r>
              <a:rPr lang="en-US" sz="1400" b="1" dirty="0" smtClean="0">
                <a:latin typeface="Gilroy Bold"/>
              </a:rPr>
              <a:t>What are the most important costs inherent to our business model? </a:t>
            </a:r>
          </a:p>
          <a:p>
            <a:pPr>
              <a:lnSpc>
                <a:spcPct val="150000"/>
              </a:lnSpc>
            </a:pPr>
            <a:r>
              <a:rPr lang="en-US" sz="1400" b="1" dirty="0" smtClean="0">
                <a:latin typeface="Gilroy Bold"/>
              </a:rPr>
              <a:t>Which key resources are the most expensive? Which key activities are the most expensive?</a:t>
            </a:r>
            <a:endParaRPr lang="en-US" sz="1400" dirty="0" smtClean="0">
              <a:latin typeface="Gilroy Bold"/>
            </a:endParaRPr>
          </a:p>
        </p:txBody>
      </p:sp>
      <p:sp>
        <p:nvSpPr>
          <p:cNvPr id="17" name="TextBox 16"/>
          <p:cNvSpPr txBox="1"/>
          <p:nvPr/>
        </p:nvSpPr>
        <p:spPr>
          <a:xfrm>
            <a:off x="718457" y="169819"/>
            <a:ext cx="3017520" cy="369332"/>
          </a:xfrm>
          <a:prstGeom prst="rect">
            <a:avLst/>
          </a:prstGeom>
          <a:noFill/>
        </p:spPr>
        <p:txBody>
          <a:bodyPr wrap="square" rtlCol="0">
            <a:spAutoFit/>
          </a:bodyPr>
          <a:lstStyle/>
          <a:p>
            <a:pPr lvl="0"/>
            <a:r>
              <a:rPr lang="en-US" b="1" i="1" dirty="0" smtClean="0">
                <a:latin typeface="Gilroy Bold"/>
              </a:rPr>
              <a:t>9 Cost structure</a:t>
            </a:r>
            <a:endParaRPr lang="ru-RU" b="1" i="1" dirty="0"/>
          </a:p>
        </p:txBody>
      </p:sp>
      <p:sp>
        <p:nvSpPr>
          <p:cNvPr id="10" name="Прямоугольник 9"/>
          <p:cNvSpPr/>
          <p:nvPr/>
        </p:nvSpPr>
        <p:spPr>
          <a:xfrm>
            <a:off x="1397726" y="5609801"/>
            <a:ext cx="10371907" cy="1061829"/>
          </a:xfrm>
          <a:prstGeom prst="rect">
            <a:avLst/>
          </a:prstGeom>
          <a:solidFill>
            <a:srgbClr val="FFFF00"/>
          </a:solidFill>
        </p:spPr>
        <p:txBody>
          <a:bodyPr wrap="square">
            <a:spAutoFit/>
          </a:bodyPr>
          <a:lstStyle/>
          <a:p>
            <a:pPr>
              <a:lnSpc>
                <a:spcPct val="150000"/>
              </a:lnSpc>
            </a:pPr>
            <a:r>
              <a:rPr lang="en-US" sz="1400" dirty="0" smtClean="0">
                <a:latin typeface="Gilroy Bold"/>
              </a:rPr>
              <a:t>The organization must determine whether the fixed costs are relatively high or low and which activities and resources contribute the most cost. it remains to be seen whether </a:t>
            </a:r>
            <a:r>
              <a:rPr lang="en-US" sz="1400" b="1" dirty="0" smtClean="0">
                <a:latin typeface="Gilroy Bold"/>
              </a:rPr>
              <a:t>a financial advantage</a:t>
            </a:r>
            <a:r>
              <a:rPr lang="en-US" sz="1400" dirty="0" smtClean="0">
                <a:latin typeface="Gilroy Bold"/>
              </a:rPr>
              <a:t> can be obtained by increasing scale and/or optimizing cooperation between departments or with external partners. </a:t>
            </a:r>
            <a:endParaRPr lang="ru-RU" sz="1400" b="1" dirty="0"/>
          </a:p>
        </p:txBody>
      </p:sp>
      <p:pic>
        <p:nvPicPr>
          <p:cNvPr id="20482" name="Picture 2"/>
          <p:cNvPicPr>
            <a:picLocks noChangeAspect="1" noChangeArrowheads="1"/>
          </p:cNvPicPr>
          <p:nvPr/>
        </p:nvPicPr>
        <p:blipFill>
          <a:blip r:embed="rId4" cstate="print"/>
          <a:srcRect/>
          <a:stretch>
            <a:fillRect/>
          </a:stretch>
        </p:blipFill>
        <p:spPr bwMode="auto">
          <a:xfrm>
            <a:off x="6348550" y="652076"/>
            <a:ext cx="4938304" cy="467492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Рисунок 1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80870" y="6361611"/>
            <a:ext cx="538717" cy="317317"/>
          </a:xfrm>
          <a:prstGeom prst="rect">
            <a:avLst/>
          </a:prstGeom>
        </p:spPr>
      </p:pic>
      <p:pic>
        <p:nvPicPr>
          <p:cNvPr id="16" name="Рисунок 15"/>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11466732" y="328585"/>
            <a:ext cx="378265" cy="375776"/>
          </a:xfrm>
          <a:prstGeom prst="rect">
            <a:avLst/>
          </a:prstGeom>
        </p:spPr>
      </p:pic>
      <p:sp>
        <p:nvSpPr>
          <p:cNvPr id="8" name="Rectangle: Rounded Corners 7"/>
          <p:cNvSpPr/>
          <p:nvPr/>
        </p:nvSpPr>
        <p:spPr>
          <a:xfrm>
            <a:off x="522516" y="357143"/>
            <a:ext cx="7445827" cy="557257"/>
          </a:xfrm>
          <a:prstGeom prst="roundRect">
            <a:avLst>
              <a:gd name="adj" fmla="val 6340"/>
            </a:avLst>
          </a:prstGeom>
          <a:solidFill>
            <a:srgbClr val="E9FF00"/>
          </a:solidFill>
          <a:ln>
            <a:noFill/>
          </a:ln>
          <a:effectLst>
            <a:outerShdw blurRad="381000" sx="102000" sy="102000" algn="ctr" rotWithShape="0">
              <a:schemeClr val="bg2">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2"/>
            <a:r>
              <a:rPr lang="en-US" sz="2400" b="1" dirty="0" smtClean="0">
                <a:solidFill>
                  <a:schemeClr val="tx1"/>
                </a:solidFill>
                <a:latin typeface="Gilroy Bold"/>
              </a:rPr>
              <a:t>3.3. </a:t>
            </a:r>
            <a:r>
              <a:rPr lang="en-US" sz="2400" dirty="0" smtClean="0">
                <a:solidFill>
                  <a:schemeClr val="tx1"/>
                </a:solidFill>
                <a:latin typeface="Gilroy Bold"/>
              </a:rPr>
              <a:t>Check, execute and innovate the business model </a:t>
            </a:r>
            <a:endParaRPr lang="ru-RU" sz="2400" dirty="0">
              <a:solidFill>
                <a:schemeClr val="tx1"/>
              </a:solidFill>
            </a:endParaRPr>
          </a:p>
        </p:txBody>
      </p:sp>
      <p:sp>
        <p:nvSpPr>
          <p:cNvPr id="43009" name="Rectangle 1"/>
          <p:cNvSpPr>
            <a:spLocks noChangeArrowheads="1"/>
          </p:cNvSpPr>
          <p:nvPr/>
        </p:nvSpPr>
        <p:spPr bwMode="auto">
          <a:xfrm>
            <a:off x="627019" y="1118049"/>
            <a:ext cx="5212078"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lnSpc>
                <a:spcPct val="150000"/>
              </a:lnSpc>
              <a:spcBef>
                <a:spcPct val="0"/>
              </a:spcBef>
              <a:spcAft>
                <a:spcPct val="0"/>
              </a:spcAft>
              <a:tabLst>
                <a:tab pos="927100" algn="l"/>
              </a:tabLst>
            </a:pPr>
            <a:r>
              <a:rPr lang="en-US" sz="1600" dirty="0" smtClean="0">
                <a:latin typeface="Gilroy Bold"/>
              </a:rPr>
              <a:t>You will need to review the business model as a whole again: </a:t>
            </a:r>
          </a:p>
          <a:p>
            <a:pPr lvl="0" fontAlgn="base">
              <a:lnSpc>
                <a:spcPct val="150000"/>
              </a:lnSpc>
              <a:spcBef>
                <a:spcPct val="0"/>
              </a:spcBef>
              <a:spcAft>
                <a:spcPct val="0"/>
              </a:spcAft>
              <a:tabLst>
                <a:tab pos="927100" algn="l"/>
              </a:tabLst>
            </a:pPr>
            <a:r>
              <a:rPr lang="en-US" sz="1600" dirty="0" smtClean="0">
                <a:latin typeface="Gilroy Bold"/>
              </a:rPr>
              <a:t>The business model itself: is it consistent, distinctive, and efficient and does it provide sufficient earning opportunity? </a:t>
            </a:r>
          </a:p>
          <a:p>
            <a:pPr lvl="0" fontAlgn="base">
              <a:lnSpc>
                <a:spcPct val="150000"/>
              </a:lnSpc>
              <a:spcBef>
                <a:spcPct val="0"/>
              </a:spcBef>
              <a:spcAft>
                <a:spcPct val="0"/>
              </a:spcAft>
              <a:tabLst>
                <a:tab pos="927100" algn="l"/>
              </a:tabLst>
            </a:pPr>
            <a:r>
              <a:rPr lang="en-US" sz="1600" dirty="0" smtClean="0">
                <a:latin typeface="Gilroy Bold"/>
              </a:rPr>
              <a:t>The organization's competencies: are the necessary knowledge, resources, systems and skills available or can they be acquired? </a:t>
            </a:r>
          </a:p>
          <a:p>
            <a:pPr lvl="0" fontAlgn="base">
              <a:lnSpc>
                <a:spcPct val="150000"/>
              </a:lnSpc>
              <a:spcBef>
                <a:spcPct val="0"/>
              </a:spcBef>
              <a:spcAft>
                <a:spcPct val="0"/>
              </a:spcAft>
              <a:tabLst>
                <a:tab pos="927100" algn="l"/>
              </a:tabLst>
            </a:pPr>
            <a:r>
              <a:rPr lang="en-US" sz="1600" dirty="0" smtClean="0">
                <a:latin typeface="Gilroy Bold"/>
              </a:rPr>
              <a:t>The potential reactions of competitors: are you strong enough to ward them off? (If it's a new launch, are you prepared for the incumbents to fight back?) </a:t>
            </a:r>
          </a:p>
          <a:p>
            <a:pPr lvl="0" fontAlgn="base">
              <a:lnSpc>
                <a:spcPct val="150000"/>
              </a:lnSpc>
              <a:spcBef>
                <a:spcPct val="0"/>
              </a:spcBef>
              <a:spcAft>
                <a:spcPct val="0"/>
              </a:spcAft>
              <a:tabLst>
                <a:tab pos="927100" algn="l"/>
              </a:tabLst>
            </a:pPr>
            <a:r>
              <a:rPr lang="en-US" sz="1600" dirty="0" smtClean="0">
                <a:latin typeface="Gilroy Bold"/>
              </a:rPr>
              <a:t>Future resilience: can you respond to changes and growth by adapting your business models accordingly without encountering any major problems? </a:t>
            </a:r>
            <a:endParaRPr kumimoji="0" lang="en-US" sz="1600" b="0" i="0" u="none" strike="noStrike" cap="none" normalizeH="0" baseline="0" dirty="0" smtClean="0">
              <a:ln>
                <a:noFill/>
              </a:ln>
              <a:solidFill>
                <a:schemeClr val="tx1"/>
              </a:solidFill>
              <a:effectLst/>
              <a:latin typeface="Gilroy Bold"/>
              <a:cs typeface="Arial" pitchFamily="34" charset="0"/>
            </a:endParaRPr>
          </a:p>
        </p:txBody>
      </p:sp>
      <p:pic>
        <p:nvPicPr>
          <p:cNvPr id="21506" name="Picture 2"/>
          <p:cNvPicPr>
            <a:picLocks noChangeAspect="1" noChangeArrowheads="1"/>
          </p:cNvPicPr>
          <p:nvPr/>
        </p:nvPicPr>
        <p:blipFill>
          <a:blip r:embed="rId5" cstate="print"/>
          <a:srcRect/>
          <a:stretch>
            <a:fillRect/>
          </a:stretch>
        </p:blipFill>
        <p:spPr bwMode="auto">
          <a:xfrm>
            <a:off x="6137093" y="1179876"/>
            <a:ext cx="5848350" cy="54387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Рисунок 26"/>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1466732" y="328585"/>
            <a:ext cx="378265" cy="375776"/>
          </a:xfrm>
          <a:prstGeom prst="rect">
            <a:avLst/>
          </a:prstGeom>
        </p:spPr>
      </p:pic>
      <p:pic>
        <p:nvPicPr>
          <p:cNvPr id="28" name="Рисунок 27"/>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10304586" y="211908"/>
            <a:ext cx="644677" cy="379730"/>
          </a:xfrm>
          <a:prstGeom prst="rect">
            <a:avLst/>
          </a:prstGeom>
        </p:spPr>
      </p:pic>
      <p:sp>
        <p:nvSpPr>
          <p:cNvPr id="8" name="Прямоугольник 7"/>
          <p:cNvSpPr/>
          <p:nvPr/>
        </p:nvSpPr>
        <p:spPr>
          <a:xfrm>
            <a:off x="370115" y="0"/>
            <a:ext cx="5756365" cy="6878806"/>
          </a:xfrm>
          <a:prstGeom prst="rect">
            <a:avLst/>
          </a:prstGeom>
        </p:spPr>
        <p:txBody>
          <a:bodyPr wrap="square">
            <a:spAutoFit/>
          </a:bodyPr>
          <a:lstStyle/>
          <a:p>
            <a:pPr lvl="0">
              <a:lnSpc>
                <a:spcPct val="150000"/>
              </a:lnSpc>
            </a:pPr>
            <a:r>
              <a:rPr lang="en-US" sz="1400" dirty="0" err="1" smtClean="0">
                <a:latin typeface="Gilroy Bold"/>
              </a:rPr>
              <a:t>Houtgraaf</a:t>
            </a:r>
            <a:r>
              <a:rPr lang="en-US" sz="1400" dirty="0" smtClean="0">
                <a:latin typeface="Gilroy Bold"/>
              </a:rPr>
              <a:t> and </a:t>
            </a:r>
            <a:r>
              <a:rPr lang="en-US" sz="1400" dirty="0" err="1" smtClean="0">
                <a:latin typeface="Gilroy Bold"/>
              </a:rPr>
              <a:t>Bekkers</a:t>
            </a:r>
            <a:r>
              <a:rPr lang="en-US" sz="1400" dirty="0" smtClean="0">
                <a:latin typeface="Gilroy Bold"/>
              </a:rPr>
              <a:t> (2013) highlight four features that strengthen the structure and thus, importantly, the business model’s (and the business’s) chance of success: </a:t>
            </a:r>
          </a:p>
          <a:p>
            <a:pPr lvl="0">
              <a:lnSpc>
                <a:spcPct val="150000"/>
              </a:lnSpc>
            </a:pPr>
            <a:r>
              <a:rPr lang="en-US" sz="1400" b="1" dirty="0" smtClean="0">
                <a:latin typeface="Gilroy Bold"/>
              </a:rPr>
              <a:t>1. Uniqueness: </a:t>
            </a:r>
            <a:r>
              <a:rPr lang="en-US" sz="1400" dirty="0" smtClean="0">
                <a:latin typeface="Gilroy Bold"/>
              </a:rPr>
              <a:t>The degree to which the business model is unique and distinctive in terms of customer groups and its ability to earn money. </a:t>
            </a:r>
          </a:p>
          <a:p>
            <a:pPr lvl="0">
              <a:lnSpc>
                <a:spcPct val="150000"/>
              </a:lnSpc>
            </a:pPr>
            <a:r>
              <a:rPr lang="en-US" sz="1400" b="1" dirty="0" smtClean="0">
                <a:latin typeface="Gilroy Bold"/>
              </a:rPr>
              <a:t>2. Efficiency:</a:t>
            </a:r>
            <a:r>
              <a:rPr lang="en-US" sz="1400" dirty="0" smtClean="0">
                <a:latin typeface="Gilroy Bold"/>
              </a:rPr>
              <a:t> The extent to which the business model is an efficient whole, so that the added value exceeds the cost. </a:t>
            </a:r>
          </a:p>
          <a:p>
            <a:pPr lvl="0">
              <a:lnSpc>
                <a:spcPct val="150000"/>
              </a:lnSpc>
            </a:pPr>
            <a:r>
              <a:rPr lang="en-US" sz="1400" b="1" dirty="0" smtClean="0">
                <a:latin typeface="Gilroy Bold"/>
              </a:rPr>
              <a:t>3. Fit:</a:t>
            </a:r>
            <a:r>
              <a:rPr lang="en-US" sz="1400" dirty="0" smtClean="0">
                <a:latin typeface="Gilroy Bold"/>
              </a:rPr>
              <a:t> The internal consistency of the components of the business model, the extent to which they work in a coherent way towards a single end result. </a:t>
            </a:r>
          </a:p>
          <a:p>
            <a:pPr lvl="0">
              <a:lnSpc>
                <a:spcPct val="150000"/>
              </a:lnSpc>
            </a:pPr>
            <a:r>
              <a:rPr lang="en-US" sz="1400" b="1" dirty="0" smtClean="0">
                <a:latin typeface="Gilroy Bold"/>
              </a:rPr>
              <a:t>4. Profit boosters: </a:t>
            </a:r>
            <a:r>
              <a:rPr lang="en-US" sz="1400" dirty="0" smtClean="0">
                <a:latin typeface="Gilroy Bold"/>
              </a:rPr>
              <a:t>The possibilities for strengthening and enhancing the organization's objectives in the long-run. </a:t>
            </a:r>
            <a:r>
              <a:rPr lang="en-US" sz="1400" dirty="0" err="1" smtClean="0">
                <a:latin typeface="Gilroy Bold"/>
              </a:rPr>
              <a:t>Eg</a:t>
            </a:r>
            <a:r>
              <a:rPr lang="en-US" sz="1400" dirty="0" smtClean="0">
                <a:latin typeface="Gilroy Bold"/>
              </a:rPr>
              <a:t>. outsourcing competitors, a lock-in of customers or mutually enhancing scale and focus benefits. An example of this is Google, who, due to the search engine’s dominant market position, is able to compel organizations to post interesting and unique content on their websites. Otherwise they won't appear in Google search results. Google then shows popular and unique content to its users in what are called ‘featured snippets’. This allows Google to further strengthen its position as a search engine </a:t>
            </a:r>
            <a:r>
              <a:rPr lang="en-US" sz="1400" dirty="0" err="1" smtClean="0">
                <a:latin typeface="Gilroy Bold"/>
              </a:rPr>
              <a:t>ie</a:t>
            </a:r>
            <a:r>
              <a:rPr lang="en-US" sz="1400" dirty="0" smtClean="0">
                <a:latin typeface="Gilroy Bold"/>
              </a:rPr>
              <a:t>. its share of the search market. </a:t>
            </a:r>
            <a:endParaRPr lang="ru-RU" sz="1400" dirty="0" smtClean="0"/>
          </a:p>
        </p:txBody>
      </p:sp>
      <p:pic>
        <p:nvPicPr>
          <p:cNvPr id="25602" name="Picture 2"/>
          <p:cNvPicPr>
            <a:picLocks noChangeAspect="1" noChangeArrowheads="1"/>
          </p:cNvPicPr>
          <p:nvPr/>
        </p:nvPicPr>
        <p:blipFill>
          <a:blip r:embed="rId5" cstate="print"/>
          <a:srcRect/>
          <a:stretch>
            <a:fillRect/>
          </a:stretch>
        </p:blipFill>
        <p:spPr bwMode="auto">
          <a:xfrm>
            <a:off x="6087443" y="1139871"/>
            <a:ext cx="5834183" cy="429427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Рисунок 26"/>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1466732" y="328585"/>
            <a:ext cx="378265" cy="375776"/>
          </a:xfrm>
          <a:prstGeom prst="rect">
            <a:avLst/>
          </a:prstGeom>
        </p:spPr>
      </p:pic>
      <p:pic>
        <p:nvPicPr>
          <p:cNvPr id="28" name="Рисунок 27"/>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10304586" y="211908"/>
            <a:ext cx="644677" cy="379730"/>
          </a:xfrm>
          <a:prstGeom prst="rect">
            <a:avLst/>
          </a:prstGeom>
        </p:spPr>
      </p:pic>
      <p:sp>
        <p:nvSpPr>
          <p:cNvPr id="7" name="Прямоугольник 6"/>
          <p:cNvSpPr/>
          <p:nvPr/>
        </p:nvSpPr>
        <p:spPr>
          <a:xfrm>
            <a:off x="500741" y="413613"/>
            <a:ext cx="5259979" cy="6001643"/>
          </a:xfrm>
          <a:prstGeom prst="rect">
            <a:avLst/>
          </a:prstGeom>
        </p:spPr>
        <p:txBody>
          <a:bodyPr wrap="square">
            <a:spAutoFit/>
          </a:bodyPr>
          <a:lstStyle/>
          <a:p>
            <a:pPr lvl="0">
              <a:lnSpc>
                <a:spcPct val="150000"/>
              </a:lnSpc>
            </a:pPr>
            <a:r>
              <a:rPr lang="en-US" sz="1600" dirty="0" err="1" smtClean="0"/>
              <a:t>Houtgraaf</a:t>
            </a:r>
            <a:r>
              <a:rPr lang="en-US" sz="1600" dirty="0" smtClean="0"/>
              <a:t> and </a:t>
            </a:r>
            <a:r>
              <a:rPr lang="en-US" sz="1600" dirty="0" err="1" smtClean="0"/>
              <a:t>Bekkers</a:t>
            </a:r>
            <a:r>
              <a:rPr lang="en-US" sz="1600" dirty="0" smtClean="0"/>
              <a:t> (2013) provide the following </a:t>
            </a:r>
            <a:r>
              <a:rPr lang="en-US" sz="1600" b="1" dirty="0" smtClean="0"/>
              <a:t>four systematic steps </a:t>
            </a:r>
            <a:r>
              <a:rPr lang="en-US" sz="1600" dirty="0" smtClean="0"/>
              <a:t>that bring structure to a business's quest for improvements and can ensure that any new or customized business model is a balanced one:</a:t>
            </a:r>
          </a:p>
          <a:p>
            <a:pPr lvl="0">
              <a:lnSpc>
                <a:spcPct val="150000"/>
              </a:lnSpc>
            </a:pPr>
            <a:r>
              <a:rPr lang="en-US" sz="1600" b="1" dirty="0" smtClean="0"/>
              <a:t>Step 1 </a:t>
            </a:r>
            <a:r>
              <a:rPr lang="en-US" sz="1600" dirty="0" smtClean="0"/>
              <a:t>Describe your current business model in detail. Describe how all components are currently put together. </a:t>
            </a:r>
          </a:p>
          <a:p>
            <a:pPr lvl="0">
              <a:lnSpc>
                <a:spcPct val="150000"/>
              </a:lnSpc>
            </a:pPr>
            <a:r>
              <a:rPr lang="en-US" sz="1600" b="1" dirty="0" smtClean="0"/>
              <a:t>Step 2</a:t>
            </a:r>
            <a:r>
              <a:rPr lang="en-US" sz="1600" dirty="0" smtClean="0"/>
              <a:t> Describe the changes in the world around us in relation to the components in your current business model. Also indicate where you think the (potential) weak points/components are. </a:t>
            </a:r>
          </a:p>
          <a:p>
            <a:pPr lvl="0">
              <a:lnSpc>
                <a:spcPct val="150000"/>
              </a:lnSpc>
            </a:pPr>
            <a:r>
              <a:rPr lang="en-US" sz="1600" b="1" dirty="0" smtClean="0"/>
              <a:t>Step3</a:t>
            </a:r>
            <a:r>
              <a:rPr lang="en-US" sz="1600" dirty="0" smtClean="0"/>
              <a:t> Examine any possible adjustments. In general, there will be a variety of possibilities or scenarios. Analyze the pros and cons of these scenarios and select the best. </a:t>
            </a:r>
          </a:p>
          <a:p>
            <a:pPr lvl="0">
              <a:lnSpc>
                <a:spcPct val="150000"/>
              </a:lnSpc>
            </a:pPr>
            <a:r>
              <a:rPr lang="en-US" sz="1600" b="1" dirty="0" smtClean="0"/>
              <a:t>Step 4</a:t>
            </a:r>
            <a:r>
              <a:rPr lang="en-US" sz="1600" dirty="0" smtClean="0"/>
              <a:t> Keeping in mind future stability, </a:t>
            </a:r>
            <a:r>
              <a:rPr lang="en-US" sz="1600" dirty="0" err="1" smtClean="0"/>
              <a:t>eg</a:t>
            </a:r>
            <a:r>
              <a:rPr lang="en-US" sz="1600" dirty="0" smtClean="0"/>
              <a:t>. current and future trends, do another run-through of your model. When doing so, try to work out how competitors might respond.</a:t>
            </a:r>
            <a:endParaRPr lang="ru-RU" sz="1600" dirty="0"/>
          </a:p>
        </p:txBody>
      </p:sp>
      <p:pic>
        <p:nvPicPr>
          <p:cNvPr id="26626" name="Picture 2"/>
          <p:cNvPicPr>
            <a:picLocks noChangeAspect="1" noChangeArrowheads="1"/>
          </p:cNvPicPr>
          <p:nvPr/>
        </p:nvPicPr>
        <p:blipFill>
          <a:blip r:embed="rId5" cstate="print"/>
          <a:srcRect/>
          <a:stretch>
            <a:fillRect/>
          </a:stretch>
        </p:blipFill>
        <p:spPr bwMode="auto">
          <a:xfrm>
            <a:off x="5714374" y="1351598"/>
            <a:ext cx="6288623" cy="442218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Рисунок 45"/>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1466732" y="328585"/>
            <a:ext cx="378265" cy="375776"/>
          </a:xfrm>
          <a:prstGeom prst="rect">
            <a:avLst/>
          </a:prstGeom>
        </p:spPr>
      </p:pic>
      <p:pic>
        <p:nvPicPr>
          <p:cNvPr id="48" name="Рисунок 47"/>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67808" y="6323805"/>
            <a:ext cx="602902" cy="355124"/>
          </a:xfrm>
          <a:prstGeom prst="rect">
            <a:avLst/>
          </a:prstGeom>
        </p:spPr>
      </p:pic>
      <p:sp>
        <p:nvSpPr>
          <p:cNvPr id="8" name="Rectangle: Rounded Corners 7"/>
          <p:cNvSpPr/>
          <p:nvPr/>
        </p:nvSpPr>
        <p:spPr>
          <a:xfrm>
            <a:off x="418012" y="221435"/>
            <a:ext cx="7406640" cy="497022"/>
          </a:xfrm>
          <a:prstGeom prst="roundRect">
            <a:avLst>
              <a:gd name="adj" fmla="val 6340"/>
            </a:avLst>
          </a:prstGeom>
          <a:solidFill>
            <a:srgbClr val="E9FF00"/>
          </a:solidFill>
          <a:ln>
            <a:noFill/>
          </a:ln>
          <a:effectLst>
            <a:outerShdw blurRad="381000" sx="102000" sy="102000" algn="ctr" rotWithShape="0">
              <a:schemeClr val="bg2">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a:r>
              <a:rPr lang="en-US" sz="2400" b="1" dirty="0" smtClean="0">
                <a:solidFill>
                  <a:schemeClr val="tx1"/>
                </a:solidFill>
                <a:latin typeface="Gilroy Bold"/>
              </a:rPr>
              <a:t>3.4. </a:t>
            </a:r>
            <a:r>
              <a:rPr lang="en-US" sz="2400" dirty="0" smtClean="0">
                <a:solidFill>
                  <a:schemeClr val="tx1"/>
                </a:solidFill>
                <a:latin typeface="Gilroy Bold"/>
              </a:rPr>
              <a:t>Role of Digital Marketing in the business model </a:t>
            </a:r>
            <a:endParaRPr lang="ru-RU" sz="2400" b="1" dirty="0">
              <a:solidFill>
                <a:schemeClr val="tx1"/>
              </a:solidFill>
              <a:latin typeface="Gilroy Bold"/>
            </a:endParaRPr>
          </a:p>
        </p:txBody>
      </p:sp>
      <p:sp>
        <p:nvSpPr>
          <p:cNvPr id="30" name="Прямоугольник 29"/>
          <p:cNvSpPr/>
          <p:nvPr/>
        </p:nvSpPr>
        <p:spPr>
          <a:xfrm>
            <a:off x="535577" y="994842"/>
            <a:ext cx="4990012" cy="4939814"/>
          </a:xfrm>
          <a:prstGeom prst="rect">
            <a:avLst/>
          </a:prstGeom>
        </p:spPr>
        <p:txBody>
          <a:bodyPr wrap="square">
            <a:spAutoFit/>
          </a:bodyPr>
          <a:lstStyle/>
          <a:p>
            <a:pPr>
              <a:lnSpc>
                <a:spcPct val="150000"/>
              </a:lnSpc>
            </a:pPr>
            <a:r>
              <a:rPr lang="en-US" sz="1400" dirty="0" smtClean="0">
                <a:latin typeface="Gilroy Bold"/>
              </a:rPr>
              <a:t>Digital Marketing is a way to shape an organization's marketing activities: using </a:t>
            </a:r>
            <a:r>
              <a:rPr lang="en-US" sz="1400" b="1" dirty="0" smtClean="0">
                <a:latin typeface="Gilroy Bold"/>
              </a:rPr>
              <a:t>the internet </a:t>
            </a:r>
            <a:r>
              <a:rPr lang="en-US" sz="1400" dirty="0" smtClean="0">
                <a:latin typeface="Gilroy Bold"/>
              </a:rPr>
              <a:t>or </a:t>
            </a:r>
            <a:r>
              <a:rPr lang="en-US" sz="1400" b="1" dirty="0" smtClean="0">
                <a:latin typeface="Gilroy Bold"/>
              </a:rPr>
              <a:t>internet related technology</a:t>
            </a:r>
            <a:r>
              <a:rPr lang="en-US" sz="1400" dirty="0" smtClean="0">
                <a:latin typeface="Gilroy Bold"/>
              </a:rPr>
              <a:t>. Choosing Digital Marketing has important consequences for the business model. The value proposition can change, especially within service organizations: </a:t>
            </a:r>
            <a:r>
              <a:rPr lang="en-US" sz="1400" dirty="0" err="1" smtClean="0">
                <a:latin typeface="Gilroy Bold"/>
              </a:rPr>
              <a:t>eg</a:t>
            </a:r>
            <a:r>
              <a:rPr lang="en-US" sz="1400" dirty="0" smtClean="0">
                <a:latin typeface="Gilroy Bold"/>
              </a:rPr>
              <a:t>. there is a world of difference between a training organization that offers traditional classes in a classroom setting, and one that provides online classes only. This also means choosing a target audience which is digitally ‘savvy’.</a:t>
            </a:r>
          </a:p>
          <a:p>
            <a:pPr>
              <a:lnSpc>
                <a:spcPct val="150000"/>
              </a:lnSpc>
            </a:pPr>
            <a:r>
              <a:rPr lang="en-US" sz="1400" dirty="0" smtClean="0">
                <a:latin typeface="Gilroy Bold"/>
              </a:rPr>
              <a:t>The </a:t>
            </a:r>
            <a:r>
              <a:rPr lang="en-US" sz="1400" b="1" dirty="0" smtClean="0">
                <a:latin typeface="Gilroy Bold"/>
              </a:rPr>
              <a:t>communication/sales channels </a:t>
            </a:r>
            <a:r>
              <a:rPr lang="en-US" sz="1400" dirty="0" smtClean="0">
                <a:latin typeface="Gilroy Bold"/>
              </a:rPr>
              <a:t>also look different: either only digital channels or a mix with traditional channels could be present. Of course, variants are possible, </a:t>
            </a:r>
            <a:r>
              <a:rPr lang="en-US" sz="1400" dirty="0" err="1" smtClean="0">
                <a:latin typeface="Gilroy Bold"/>
              </a:rPr>
              <a:t>eg</a:t>
            </a:r>
            <a:r>
              <a:rPr lang="en-US" sz="1400" dirty="0" smtClean="0">
                <a:latin typeface="Gilroy Bold"/>
              </a:rPr>
              <a:t>. communicating through mobile or social media The customer relationships can be formed through co-creation, communities and/or automated services.</a:t>
            </a:r>
            <a:endParaRPr lang="ru-RU" sz="1400" dirty="0">
              <a:latin typeface="Gilroy Bold"/>
            </a:endParaRPr>
          </a:p>
        </p:txBody>
      </p:sp>
      <p:pic>
        <p:nvPicPr>
          <p:cNvPr id="27650" name="Picture 2"/>
          <p:cNvPicPr>
            <a:picLocks noChangeAspect="1" noChangeArrowheads="1"/>
          </p:cNvPicPr>
          <p:nvPr/>
        </p:nvPicPr>
        <p:blipFill>
          <a:blip r:embed="rId4" cstate="print"/>
          <a:srcRect/>
          <a:stretch>
            <a:fillRect/>
          </a:stretch>
        </p:blipFill>
        <p:spPr bwMode="auto">
          <a:xfrm>
            <a:off x="5561218" y="1050744"/>
            <a:ext cx="6399329" cy="519330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097279" y="1740173"/>
            <a:ext cx="4389121" cy="3370666"/>
          </a:xfrm>
          <a:prstGeom prst="rect">
            <a:avLst/>
          </a:prstGeom>
        </p:spPr>
        <p:txBody>
          <a:bodyPr wrap="square">
            <a:spAutoFit/>
          </a:bodyPr>
          <a:lstStyle/>
          <a:p>
            <a:pPr>
              <a:lnSpc>
                <a:spcPct val="150000"/>
              </a:lnSpc>
            </a:pPr>
            <a:r>
              <a:rPr lang="en-US" sz="1600" dirty="0" smtClean="0">
                <a:latin typeface="Gilroy Bold"/>
              </a:rPr>
              <a:t>The rise of mobile internet has led to huge shifts in the way consumers and business users interact with the internet. </a:t>
            </a:r>
          </a:p>
          <a:p>
            <a:pPr>
              <a:lnSpc>
                <a:spcPct val="150000"/>
              </a:lnSpc>
            </a:pPr>
            <a:r>
              <a:rPr lang="en-US" sz="1600" dirty="0" smtClean="0">
                <a:latin typeface="Gilroy Bold"/>
              </a:rPr>
              <a:t>Today, the world wide web is widely accessible and  information is available immediately ‘on the go'.  This has not led to changes in the way a marketing strategy is established, but the role of Digital Marketing within this strategy is becoming increasingly  important.</a:t>
            </a:r>
          </a:p>
        </p:txBody>
      </p:sp>
      <p:pic>
        <p:nvPicPr>
          <p:cNvPr id="12" name="Рисунок 1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1466732" y="328585"/>
            <a:ext cx="378265" cy="375776"/>
          </a:xfrm>
          <a:prstGeom prst="rect">
            <a:avLst/>
          </a:prstGeom>
        </p:spPr>
      </p:pic>
      <p:pic>
        <p:nvPicPr>
          <p:cNvPr id="13" name="Рисунок 1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85818" y="6051004"/>
            <a:ext cx="644677" cy="379730"/>
          </a:xfrm>
          <a:prstGeom prst="rect">
            <a:avLst/>
          </a:prstGeom>
        </p:spPr>
      </p:pic>
      <p:grpSp>
        <p:nvGrpSpPr>
          <p:cNvPr id="5" name="Group 4"/>
          <p:cNvGrpSpPr/>
          <p:nvPr/>
        </p:nvGrpSpPr>
        <p:grpSpPr>
          <a:xfrm>
            <a:off x="1149532" y="364581"/>
            <a:ext cx="6662057" cy="732699"/>
            <a:chOff x="3594" y="1109"/>
            <a:chExt cx="11889" cy="1585"/>
          </a:xfrm>
        </p:grpSpPr>
        <p:sp>
          <p:nvSpPr>
            <p:cNvPr id="8" name="Rectangle: Rounded Corners 7"/>
            <p:cNvSpPr/>
            <p:nvPr/>
          </p:nvSpPr>
          <p:spPr>
            <a:xfrm>
              <a:off x="3594" y="1109"/>
              <a:ext cx="11889" cy="1585"/>
            </a:xfrm>
            <a:prstGeom prst="roundRect">
              <a:avLst>
                <a:gd name="adj" fmla="val 50000"/>
              </a:avLst>
            </a:prstGeom>
            <a:solidFill>
              <a:srgbClr val="E9FF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4662" y="1264"/>
              <a:ext cx="10107" cy="1370"/>
            </a:xfrm>
            <a:prstGeom prst="rect">
              <a:avLst/>
            </a:prstGeom>
            <a:noFill/>
          </p:spPr>
          <p:txBody>
            <a:bodyPr wrap="square" rtlCol="0">
              <a:noAutofit/>
            </a:bodyPr>
            <a:lstStyle/>
            <a:p>
              <a:pPr algn="ctr"/>
              <a:r>
                <a:rPr lang="en-US" sz="2400" b="1" dirty="0">
                  <a:latin typeface="Gilroy Black" pitchFamily="2" charset="0"/>
                </a:rPr>
                <a:t>1</a:t>
              </a:r>
              <a:r>
                <a:rPr lang="en-US" sz="2400" b="1" dirty="0" smtClean="0">
                  <a:latin typeface="Gilroy Black" pitchFamily="2" charset="0"/>
                </a:rPr>
                <a:t>.</a:t>
              </a:r>
              <a:r>
                <a:rPr lang="en-US" sz="2400" dirty="0" smtClean="0">
                  <a:latin typeface="Gilroy Bold"/>
                </a:rPr>
                <a:t> </a:t>
              </a:r>
              <a:r>
                <a:rPr lang="en-US" sz="2400" b="1" dirty="0" smtClean="0">
                  <a:latin typeface="Gilroy Bold"/>
                </a:rPr>
                <a:t>Digital Marketing and Strategy</a:t>
              </a:r>
            </a:p>
          </p:txBody>
        </p:sp>
        <p:sp>
          <p:nvSpPr>
            <p:cNvPr id="14" name="Овал 13"/>
            <p:cNvSpPr/>
            <p:nvPr/>
          </p:nvSpPr>
          <p:spPr>
            <a:xfrm>
              <a:off x="3980" y="1367"/>
              <a:ext cx="389" cy="501"/>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050" name="Picture 2"/>
          <p:cNvPicPr>
            <a:picLocks noChangeAspect="1" noChangeArrowheads="1"/>
          </p:cNvPicPr>
          <p:nvPr/>
        </p:nvPicPr>
        <p:blipFill>
          <a:blip r:embed="rId4" cstate="print"/>
          <a:srcRect/>
          <a:stretch>
            <a:fillRect/>
          </a:stretch>
        </p:blipFill>
        <p:spPr bwMode="auto">
          <a:xfrm>
            <a:off x="5786845" y="1370239"/>
            <a:ext cx="6183086" cy="518356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Рисунок 45"/>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1466732" y="328585"/>
            <a:ext cx="378265" cy="375776"/>
          </a:xfrm>
          <a:prstGeom prst="rect">
            <a:avLst/>
          </a:prstGeom>
        </p:spPr>
      </p:pic>
      <p:pic>
        <p:nvPicPr>
          <p:cNvPr id="48" name="Рисунок 47"/>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20504" y="6116319"/>
            <a:ext cx="644677" cy="379730"/>
          </a:xfrm>
          <a:prstGeom prst="rect">
            <a:avLst/>
          </a:prstGeom>
        </p:spPr>
      </p:pic>
      <p:sp>
        <p:nvSpPr>
          <p:cNvPr id="30" name="Прямоугольник 29"/>
          <p:cNvSpPr/>
          <p:nvPr/>
        </p:nvSpPr>
        <p:spPr>
          <a:xfrm>
            <a:off x="1828803" y="2105185"/>
            <a:ext cx="3200398" cy="3416320"/>
          </a:xfrm>
          <a:prstGeom prst="rect">
            <a:avLst/>
          </a:prstGeom>
        </p:spPr>
        <p:txBody>
          <a:bodyPr wrap="square">
            <a:spAutoFit/>
          </a:bodyPr>
          <a:lstStyle/>
          <a:p>
            <a:pPr>
              <a:lnSpc>
                <a:spcPct val="150000"/>
              </a:lnSpc>
            </a:pPr>
            <a:r>
              <a:rPr lang="en-US" sz="1600" dirty="0" smtClean="0">
                <a:latin typeface="Gilroy Bold"/>
              </a:rPr>
              <a:t>In the event of the emergence of a new internet technology, the effects on an existing business can be seen on four levels: </a:t>
            </a:r>
          </a:p>
          <a:p>
            <a:pPr>
              <a:lnSpc>
                <a:spcPct val="150000"/>
              </a:lnSpc>
            </a:pPr>
            <a:endParaRPr lang="en-US" sz="1600" dirty="0" smtClean="0">
              <a:latin typeface="Gilroy Bold"/>
            </a:endParaRPr>
          </a:p>
          <a:p>
            <a:pPr>
              <a:lnSpc>
                <a:spcPct val="150000"/>
              </a:lnSpc>
            </a:pPr>
            <a:r>
              <a:rPr lang="en-US" sz="1600" b="1" dirty="0" smtClean="0">
                <a:latin typeface="Gilroy Bold"/>
              </a:rPr>
              <a:t>1 the business model </a:t>
            </a:r>
          </a:p>
          <a:p>
            <a:pPr>
              <a:lnSpc>
                <a:spcPct val="150000"/>
              </a:lnSpc>
            </a:pPr>
            <a:r>
              <a:rPr lang="en-US" sz="1600" b="1" dirty="0" smtClean="0">
                <a:latin typeface="Gilroy Bold"/>
              </a:rPr>
              <a:t>2 the marketing strategy </a:t>
            </a:r>
          </a:p>
          <a:p>
            <a:pPr>
              <a:lnSpc>
                <a:spcPct val="150000"/>
              </a:lnSpc>
            </a:pPr>
            <a:r>
              <a:rPr lang="en-US" sz="1600" b="1" dirty="0" smtClean="0">
                <a:latin typeface="Gilroy Bold"/>
              </a:rPr>
              <a:t>3 the marketing instruments </a:t>
            </a:r>
          </a:p>
          <a:p>
            <a:pPr>
              <a:lnSpc>
                <a:spcPct val="150000"/>
              </a:lnSpc>
            </a:pPr>
            <a:r>
              <a:rPr lang="en-US" sz="1600" b="1" dirty="0" smtClean="0">
                <a:latin typeface="Gilroy Bold"/>
              </a:rPr>
              <a:t>4 the marketing operation</a:t>
            </a:r>
            <a:endParaRPr lang="ru-RU" sz="1600" b="1" dirty="0">
              <a:latin typeface="Gilroy Bold"/>
            </a:endParaRPr>
          </a:p>
        </p:txBody>
      </p:sp>
      <p:grpSp>
        <p:nvGrpSpPr>
          <p:cNvPr id="7" name="Group 4"/>
          <p:cNvGrpSpPr/>
          <p:nvPr/>
        </p:nvGrpSpPr>
        <p:grpSpPr>
          <a:xfrm>
            <a:off x="391886" y="299267"/>
            <a:ext cx="10607040" cy="967830"/>
            <a:chOff x="3594" y="1109"/>
            <a:chExt cx="11889" cy="1585"/>
          </a:xfrm>
        </p:grpSpPr>
        <p:sp>
          <p:nvSpPr>
            <p:cNvPr id="9" name="Rectangle: Rounded Corners 7"/>
            <p:cNvSpPr/>
            <p:nvPr/>
          </p:nvSpPr>
          <p:spPr>
            <a:xfrm>
              <a:off x="3594" y="1109"/>
              <a:ext cx="11889" cy="1585"/>
            </a:xfrm>
            <a:prstGeom prst="roundRect">
              <a:avLst>
                <a:gd name="adj" fmla="val 50000"/>
              </a:avLst>
            </a:prstGeom>
            <a:solidFill>
              <a:srgbClr val="E9FF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4165" y="1236"/>
              <a:ext cx="11098" cy="1370"/>
            </a:xfrm>
            <a:prstGeom prst="rect">
              <a:avLst/>
            </a:prstGeom>
            <a:noFill/>
          </p:spPr>
          <p:txBody>
            <a:bodyPr wrap="square" rtlCol="0">
              <a:noAutofit/>
            </a:bodyPr>
            <a:lstStyle/>
            <a:p>
              <a:pPr algn="ctr"/>
              <a:r>
                <a:rPr lang="en-US" sz="2400" b="1" dirty="0">
                  <a:latin typeface="Gilroy Black" pitchFamily="2" charset="0"/>
                </a:rPr>
                <a:t>4</a:t>
              </a:r>
              <a:r>
                <a:rPr lang="en-US" sz="2400" b="1" dirty="0" smtClean="0">
                  <a:latin typeface="Gilroy Black" pitchFamily="2" charset="0"/>
                </a:rPr>
                <a:t>.</a:t>
              </a:r>
              <a:r>
                <a:rPr lang="en-US" sz="2400" dirty="0" smtClean="0">
                  <a:latin typeface="Gilroy Bold"/>
                </a:rPr>
                <a:t> </a:t>
              </a:r>
              <a:r>
                <a:rPr lang="en-US" sz="2400" b="1" dirty="0" smtClean="0">
                  <a:latin typeface="Gilroy Bold"/>
                </a:rPr>
                <a:t>Determining the impact of new internet technology on Digital Marketing </a:t>
              </a:r>
            </a:p>
          </p:txBody>
        </p:sp>
        <p:sp>
          <p:nvSpPr>
            <p:cNvPr id="11" name="Овал 10"/>
            <p:cNvSpPr/>
            <p:nvPr/>
          </p:nvSpPr>
          <p:spPr>
            <a:xfrm>
              <a:off x="3790" y="1367"/>
              <a:ext cx="273" cy="38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9698" name="Picture 2"/>
          <p:cNvPicPr>
            <a:picLocks noChangeAspect="1" noChangeArrowheads="1"/>
          </p:cNvPicPr>
          <p:nvPr/>
        </p:nvPicPr>
        <p:blipFill>
          <a:blip r:embed="rId4" cstate="print"/>
          <a:srcRect/>
          <a:stretch>
            <a:fillRect/>
          </a:stretch>
        </p:blipFill>
        <p:spPr bwMode="auto">
          <a:xfrm>
            <a:off x="6270172" y="1330126"/>
            <a:ext cx="3892732" cy="535805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Рисунок 45"/>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1466732" y="328585"/>
            <a:ext cx="378265" cy="375776"/>
          </a:xfrm>
          <a:prstGeom prst="rect">
            <a:avLst/>
          </a:prstGeom>
        </p:spPr>
      </p:pic>
      <p:pic>
        <p:nvPicPr>
          <p:cNvPr id="48" name="Рисунок 47"/>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0291522" y="381724"/>
            <a:ext cx="644677" cy="379730"/>
          </a:xfrm>
          <a:prstGeom prst="rect">
            <a:avLst/>
          </a:prstGeom>
        </p:spPr>
      </p:pic>
      <p:sp>
        <p:nvSpPr>
          <p:cNvPr id="7" name="Прямоугольник 6"/>
          <p:cNvSpPr/>
          <p:nvPr/>
        </p:nvSpPr>
        <p:spPr>
          <a:xfrm>
            <a:off x="512833" y="788517"/>
            <a:ext cx="4803750" cy="5632311"/>
          </a:xfrm>
          <a:prstGeom prst="rect">
            <a:avLst/>
          </a:prstGeom>
        </p:spPr>
        <p:txBody>
          <a:bodyPr wrap="square">
            <a:spAutoFit/>
          </a:bodyPr>
          <a:lstStyle/>
          <a:p>
            <a:pPr>
              <a:lnSpc>
                <a:spcPct val="150000"/>
              </a:lnSpc>
            </a:pPr>
            <a:r>
              <a:rPr lang="en-US" sz="1600" dirty="0" smtClean="0">
                <a:latin typeface="Gilroy Bold"/>
              </a:rPr>
              <a:t>The benefits to the user of accessing the web via a </a:t>
            </a:r>
            <a:r>
              <a:rPr lang="en-US" sz="1600" dirty="0" err="1" smtClean="0">
                <a:latin typeface="Gilroy Bold"/>
              </a:rPr>
              <a:t>smartphone</a:t>
            </a:r>
            <a:r>
              <a:rPr lang="en-US" sz="1600" dirty="0" smtClean="0">
                <a:latin typeface="Gilroy Bold"/>
              </a:rPr>
              <a:t> compared to via a desktop PC include: </a:t>
            </a:r>
          </a:p>
          <a:p>
            <a:pPr>
              <a:lnSpc>
                <a:spcPct val="150000"/>
              </a:lnSpc>
            </a:pPr>
            <a:r>
              <a:rPr lang="en-US" sz="1600" b="1" dirty="0" smtClean="0">
                <a:latin typeface="Gilroy Bold"/>
              </a:rPr>
              <a:t>1. Ubiquity (omnipresence)</a:t>
            </a:r>
            <a:r>
              <a:rPr lang="en-US" sz="1600" dirty="0" smtClean="0">
                <a:latin typeface="Gilroy Bold"/>
              </a:rPr>
              <a:t>: Content and data can be sent and received anywhere and at any time. </a:t>
            </a:r>
          </a:p>
          <a:p>
            <a:pPr>
              <a:lnSpc>
                <a:spcPct val="150000"/>
              </a:lnSpc>
            </a:pPr>
            <a:r>
              <a:rPr lang="en-US" sz="1600" b="1" dirty="0" smtClean="0">
                <a:latin typeface="Gilroy Bold"/>
              </a:rPr>
              <a:t>2. Context Sensitivity</a:t>
            </a:r>
            <a:r>
              <a:rPr lang="en-US" sz="1600" dirty="0" smtClean="0">
                <a:latin typeface="Gilroy Bold"/>
              </a:rPr>
              <a:t>: The content of messages can be customized to the {time, location, individual, and anything else that is measurable by the </a:t>
            </a:r>
            <a:r>
              <a:rPr lang="en-US" sz="1600" dirty="0" err="1" smtClean="0">
                <a:latin typeface="Gilroy Bold"/>
              </a:rPr>
              <a:t>smartphone’s</a:t>
            </a:r>
            <a:r>
              <a:rPr lang="en-US" sz="1600" dirty="0" smtClean="0">
                <a:latin typeface="Gilroy Bold"/>
              </a:rPr>
              <a:t> sensors.</a:t>
            </a:r>
          </a:p>
          <a:p>
            <a:pPr>
              <a:lnSpc>
                <a:spcPct val="150000"/>
              </a:lnSpc>
            </a:pPr>
            <a:r>
              <a:rPr lang="en-US" sz="1600" b="1" dirty="0" smtClean="0">
                <a:latin typeface="Gilroy Bold"/>
              </a:rPr>
              <a:t>3. Identification</a:t>
            </a:r>
            <a:r>
              <a:rPr lang="en-US" sz="1600" dirty="0" smtClean="0">
                <a:latin typeface="Gilroy Bold"/>
              </a:rPr>
              <a:t>: The owner can be identified, and his/her movements can be tracked. (subject to privacy regulations).</a:t>
            </a:r>
          </a:p>
          <a:p>
            <a:pPr>
              <a:lnSpc>
                <a:spcPct val="150000"/>
              </a:lnSpc>
            </a:pPr>
            <a:r>
              <a:rPr lang="en-US" sz="1600" b="1" dirty="0" smtClean="0">
                <a:latin typeface="Gilroy Bold"/>
              </a:rPr>
              <a:t>4. Command and Control functions</a:t>
            </a:r>
            <a:r>
              <a:rPr lang="en-US" sz="1600" dirty="0" smtClean="0">
                <a:latin typeface="Gilroy Bold"/>
              </a:rPr>
              <a:t>: The </a:t>
            </a:r>
            <a:r>
              <a:rPr lang="en-US" sz="1600" dirty="0" err="1" smtClean="0">
                <a:latin typeface="Gilroy Bold"/>
              </a:rPr>
              <a:t>smartphone</a:t>
            </a:r>
            <a:r>
              <a:rPr lang="en-US" sz="1600" dirty="0" smtClean="0">
                <a:latin typeface="Gilroy Bold"/>
              </a:rPr>
              <a:t> can be remotely operated via sensors/chips and so on.</a:t>
            </a:r>
            <a:endParaRPr lang="ru-RU" sz="1600" b="1" i="1" dirty="0"/>
          </a:p>
        </p:txBody>
      </p:sp>
      <p:pic>
        <p:nvPicPr>
          <p:cNvPr id="30722" name="Picture 2"/>
          <p:cNvPicPr>
            <a:picLocks noChangeAspect="1" noChangeArrowheads="1"/>
          </p:cNvPicPr>
          <p:nvPr/>
        </p:nvPicPr>
        <p:blipFill>
          <a:blip r:embed="rId4" cstate="print"/>
          <a:srcRect/>
          <a:stretch>
            <a:fillRect/>
          </a:stretch>
        </p:blipFill>
        <p:spPr bwMode="auto">
          <a:xfrm>
            <a:off x="5407070" y="888274"/>
            <a:ext cx="6337527" cy="553093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Рисунок 45"/>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1466732" y="328585"/>
            <a:ext cx="378265" cy="375776"/>
          </a:xfrm>
          <a:prstGeom prst="rect">
            <a:avLst/>
          </a:prstGeom>
        </p:spPr>
      </p:pic>
      <p:pic>
        <p:nvPicPr>
          <p:cNvPr id="48" name="Рисунок 47"/>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0304584" y="332649"/>
            <a:ext cx="644677" cy="379730"/>
          </a:xfrm>
          <a:prstGeom prst="rect">
            <a:avLst/>
          </a:prstGeom>
        </p:spPr>
      </p:pic>
      <p:sp>
        <p:nvSpPr>
          <p:cNvPr id="8" name="Rectangle: Rounded Corners 7"/>
          <p:cNvSpPr/>
          <p:nvPr/>
        </p:nvSpPr>
        <p:spPr>
          <a:xfrm>
            <a:off x="875213" y="286750"/>
            <a:ext cx="5316582" cy="627650"/>
          </a:xfrm>
          <a:prstGeom prst="roundRect">
            <a:avLst>
              <a:gd name="adj" fmla="val 6340"/>
            </a:avLst>
          </a:prstGeom>
          <a:solidFill>
            <a:srgbClr val="E9FF00"/>
          </a:solidFill>
          <a:ln>
            <a:noFill/>
          </a:ln>
          <a:effectLst>
            <a:outerShdw blurRad="381000" sx="102000" sy="102000" algn="ctr" rotWithShape="0">
              <a:schemeClr val="bg2">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a:r>
              <a:rPr lang="en-US" sz="2400" b="1" dirty="0" smtClean="0">
                <a:solidFill>
                  <a:schemeClr val="tx1"/>
                </a:solidFill>
                <a:latin typeface="Gilroy Bold"/>
              </a:rPr>
              <a:t>4.1. </a:t>
            </a:r>
            <a:r>
              <a:rPr lang="en-US" sz="2400" dirty="0" smtClean="0">
                <a:solidFill>
                  <a:schemeClr val="tx1"/>
                </a:solidFill>
                <a:latin typeface="Gilroy Bold"/>
              </a:rPr>
              <a:t>Impact on the business model </a:t>
            </a:r>
            <a:endParaRPr lang="ru-RU" sz="2400" dirty="0">
              <a:solidFill>
                <a:schemeClr val="tx1"/>
              </a:solidFill>
              <a:latin typeface="Gilroy Bold"/>
            </a:endParaRPr>
          </a:p>
        </p:txBody>
      </p:sp>
      <p:sp>
        <p:nvSpPr>
          <p:cNvPr id="30" name="Прямоугольник 29"/>
          <p:cNvSpPr/>
          <p:nvPr/>
        </p:nvSpPr>
        <p:spPr>
          <a:xfrm>
            <a:off x="1071154" y="1556544"/>
            <a:ext cx="3618411" cy="4524315"/>
          </a:xfrm>
          <a:prstGeom prst="rect">
            <a:avLst/>
          </a:prstGeom>
        </p:spPr>
        <p:txBody>
          <a:bodyPr wrap="square">
            <a:spAutoFit/>
          </a:bodyPr>
          <a:lstStyle/>
          <a:p>
            <a:pPr>
              <a:lnSpc>
                <a:spcPct val="150000"/>
              </a:lnSpc>
            </a:pPr>
            <a:r>
              <a:rPr lang="en-US" sz="1600" dirty="0" smtClean="0">
                <a:latin typeface="Gilroy Bold"/>
              </a:rPr>
              <a:t>From a manager's point of view, digitization has a positive influence on the value proposition and the generation of customer value. When deciding the extent to which to digitize, the most important consideration s the effect it will have on demand. Sometimes the benefits of </a:t>
            </a:r>
            <a:r>
              <a:rPr lang="en-US" sz="1600" b="1" dirty="0" smtClean="0">
                <a:latin typeface="Gilroy Bold"/>
              </a:rPr>
              <a:t>a new technology </a:t>
            </a:r>
            <a:r>
              <a:rPr lang="en-US" sz="1600" dirty="0" smtClean="0">
                <a:latin typeface="Gilroy Bold"/>
              </a:rPr>
              <a:t>are so significant that an organization is compelled to completely change their business model to ensure survival. </a:t>
            </a:r>
            <a:endParaRPr lang="ru-RU" sz="1600" dirty="0">
              <a:latin typeface="Gilroy Bold"/>
            </a:endParaRPr>
          </a:p>
        </p:txBody>
      </p:sp>
      <p:pic>
        <p:nvPicPr>
          <p:cNvPr id="31746" name="Picture 2"/>
          <p:cNvPicPr>
            <a:picLocks noChangeAspect="1" noChangeArrowheads="1"/>
          </p:cNvPicPr>
          <p:nvPr/>
        </p:nvPicPr>
        <p:blipFill>
          <a:blip r:embed="rId4" cstate="print"/>
          <a:srcRect/>
          <a:stretch>
            <a:fillRect/>
          </a:stretch>
        </p:blipFill>
        <p:spPr bwMode="auto">
          <a:xfrm>
            <a:off x="5773783" y="1318669"/>
            <a:ext cx="5185954" cy="516843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Рисунок 45"/>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1466732" y="328585"/>
            <a:ext cx="378265" cy="375776"/>
          </a:xfrm>
          <a:prstGeom prst="rect">
            <a:avLst/>
          </a:prstGeom>
        </p:spPr>
      </p:pic>
      <p:pic>
        <p:nvPicPr>
          <p:cNvPr id="48" name="Рисунок 47"/>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0004139" y="368662"/>
            <a:ext cx="644677" cy="379730"/>
          </a:xfrm>
          <a:prstGeom prst="rect">
            <a:avLst/>
          </a:prstGeom>
        </p:spPr>
      </p:pic>
      <p:sp>
        <p:nvSpPr>
          <p:cNvPr id="30" name="Прямоугольник 29"/>
          <p:cNvSpPr/>
          <p:nvPr/>
        </p:nvSpPr>
        <p:spPr>
          <a:xfrm>
            <a:off x="770710" y="1491230"/>
            <a:ext cx="3357153" cy="4247317"/>
          </a:xfrm>
          <a:prstGeom prst="rect">
            <a:avLst/>
          </a:prstGeom>
        </p:spPr>
        <p:txBody>
          <a:bodyPr wrap="square">
            <a:spAutoFit/>
          </a:bodyPr>
          <a:lstStyle/>
          <a:p>
            <a:pPr>
              <a:lnSpc>
                <a:spcPct val="150000"/>
              </a:lnSpc>
            </a:pPr>
            <a:r>
              <a:rPr lang="en-US" dirty="0" smtClean="0">
                <a:latin typeface="Gilroy Bold"/>
              </a:rPr>
              <a:t>Changing </a:t>
            </a:r>
            <a:r>
              <a:rPr lang="en-US" b="1" dirty="0" smtClean="0">
                <a:latin typeface="Gilroy Bold"/>
              </a:rPr>
              <a:t>the marketing strategy </a:t>
            </a:r>
            <a:r>
              <a:rPr lang="en-US" dirty="0" smtClean="0">
                <a:latin typeface="Gilroy Bold"/>
              </a:rPr>
              <a:t>also changes the business model. They cannot be seen as separate from each other. The choices affect market segments, channels, customer relationships, core processes, core business, the earnings model and the cost structure. </a:t>
            </a:r>
            <a:endParaRPr lang="ru-RU" sz="1400" dirty="0">
              <a:latin typeface="Gilroy Bold"/>
            </a:endParaRPr>
          </a:p>
        </p:txBody>
      </p:sp>
      <p:pic>
        <p:nvPicPr>
          <p:cNvPr id="33794" name="Picture 2"/>
          <p:cNvPicPr>
            <a:picLocks noChangeAspect="1" noChangeArrowheads="1"/>
          </p:cNvPicPr>
          <p:nvPr/>
        </p:nvPicPr>
        <p:blipFill>
          <a:blip r:embed="rId4" cstate="print"/>
          <a:srcRect/>
          <a:stretch>
            <a:fillRect/>
          </a:stretch>
        </p:blipFill>
        <p:spPr bwMode="auto">
          <a:xfrm>
            <a:off x="4376057" y="1049445"/>
            <a:ext cx="7286625" cy="520045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Рисунок 45"/>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1466732" y="328585"/>
            <a:ext cx="378265" cy="375776"/>
          </a:xfrm>
          <a:prstGeom prst="rect">
            <a:avLst/>
          </a:prstGeom>
        </p:spPr>
      </p:pic>
      <p:pic>
        <p:nvPicPr>
          <p:cNvPr id="48" name="Рисунок 47"/>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0278459" y="407851"/>
            <a:ext cx="644677" cy="379730"/>
          </a:xfrm>
          <a:prstGeom prst="rect">
            <a:avLst/>
          </a:prstGeom>
        </p:spPr>
      </p:pic>
      <p:sp>
        <p:nvSpPr>
          <p:cNvPr id="8" name="Rectangle: Rounded Corners 7"/>
          <p:cNvSpPr/>
          <p:nvPr/>
        </p:nvSpPr>
        <p:spPr>
          <a:xfrm>
            <a:off x="679268" y="182247"/>
            <a:ext cx="6975566" cy="627650"/>
          </a:xfrm>
          <a:prstGeom prst="roundRect">
            <a:avLst>
              <a:gd name="adj" fmla="val 6340"/>
            </a:avLst>
          </a:prstGeom>
          <a:solidFill>
            <a:srgbClr val="E9FF00"/>
          </a:solidFill>
          <a:ln>
            <a:noFill/>
          </a:ln>
          <a:effectLst>
            <a:outerShdw blurRad="381000" sx="102000" sy="102000" algn="ctr" rotWithShape="0">
              <a:schemeClr val="bg2">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a:r>
              <a:rPr lang="en-US" sz="2400" b="1" dirty="0" smtClean="0">
                <a:solidFill>
                  <a:schemeClr val="tx1"/>
                </a:solidFill>
                <a:latin typeface="Gilroy Bold"/>
              </a:rPr>
              <a:t>4.3. </a:t>
            </a:r>
            <a:r>
              <a:rPr lang="en-US" sz="2400" dirty="0" smtClean="0">
                <a:solidFill>
                  <a:schemeClr val="tx1"/>
                </a:solidFill>
                <a:latin typeface="Gilroy Bold"/>
              </a:rPr>
              <a:t>Consequences for the marketing instruments </a:t>
            </a:r>
            <a:endParaRPr lang="ru-RU" sz="2400" dirty="0">
              <a:solidFill>
                <a:schemeClr val="tx1"/>
              </a:solidFill>
              <a:latin typeface="Gilroy Bold"/>
            </a:endParaRPr>
          </a:p>
        </p:txBody>
      </p:sp>
      <p:sp>
        <p:nvSpPr>
          <p:cNvPr id="30" name="Прямоугольник 29"/>
          <p:cNvSpPr/>
          <p:nvPr/>
        </p:nvSpPr>
        <p:spPr>
          <a:xfrm>
            <a:off x="613956" y="1491228"/>
            <a:ext cx="5434146" cy="4939814"/>
          </a:xfrm>
          <a:prstGeom prst="rect">
            <a:avLst/>
          </a:prstGeom>
        </p:spPr>
        <p:txBody>
          <a:bodyPr wrap="square">
            <a:spAutoFit/>
          </a:bodyPr>
          <a:lstStyle/>
          <a:p>
            <a:pPr>
              <a:lnSpc>
                <a:spcPct val="150000"/>
              </a:lnSpc>
            </a:pPr>
            <a:r>
              <a:rPr lang="en-US" sz="1400" dirty="0" smtClean="0">
                <a:latin typeface="Gilroy Bold"/>
              </a:rPr>
              <a:t>The emergence of a new internet technology doesn't always have far-reaching consequences for the marketing strategy and business model. Sometimes, it only leads to changes in the way in which the marketing tools are arranged.</a:t>
            </a:r>
          </a:p>
          <a:p>
            <a:pPr>
              <a:lnSpc>
                <a:spcPct val="150000"/>
              </a:lnSpc>
            </a:pPr>
            <a:endParaRPr lang="en-US" sz="1400" dirty="0" smtClean="0">
              <a:solidFill>
                <a:srgbClr val="FF0000"/>
              </a:solidFill>
              <a:latin typeface="Gilroy Bold"/>
            </a:endParaRPr>
          </a:p>
          <a:p>
            <a:pPr>
              <a:lnSpc>
                <a:spcPct val="150000"/>
              </a:lnSpc>
            </a:pPr>
            <a:r>
              <a:rPr lang="en-US" sz="1400" dirty="0" smtClean="0">
                <a:solidFill>
                  <a:srgbClr val="FF0000"/>
                </a:solidFill>
                <a:latin typeface="Gilroy Bold"/>
              </a:rPr>
              <a:t>Some examples: </a:t>
            </a:r>
          </a:p>
          <a:p>
            <a:pPr>
              <a:lnSpc>
                <a:spcPct val="150000"/>
              </a:lnSpc>
            </a:pPr>
            <a:r>
              <a:rPr lang="en-US" sz="1400" b="1" dirty="0" smtClean="0">
                <a:latin typeface="Gilroy Bold"/>
              </a:rPr>
              <a:t>Product:</a:t>
            </a:r>
            <a:r>
              <a:rPr lang="en-US" sz="1400" dirty="0" smtClean="0">
                <a:latin typeface="Gilroy Bold"/>
              </a:rPr>
              <a:t> On a platform for co-creation, </a:t>
            </a:r>
            <a:r>
              <a:rPr lang="en-US" sz="1400" dirty="0" err="1" smtClean="0">
                <a:latin typeface="Gilroy Bold"/>
              </a:rPr>
              <a:t>Mentos</a:t>
            </a:r>
            <a:r>
              <a:rPr lang="en-US" sz="1400" dirty="0" smtClean="0">
                <a:latin typeface="Gilroy Bold"/>
              </a:rPr>
              <a:t> asks students to come up with a ‘sweet of the future’ </a:t>
            </a:r>
          </a:p>
          <a:p>
            <a:pPr>
              <a:lnSpc>
                <a:spcPct val="150000"/>
              </a:lnSpc>
            </a:pPr>
            <a:r>
              <a:rPr lang="en-US" sz="1400" b="1" dirty="0" smtClean="0">
                <a:latin typeface="Gilroy Bold"/>
              </a:rPr>
              <a:t>Distribution: </a:t>
            </a:r>
            <a:r>
              <a:rPr lang="en-US" sz="1400" dirty="0" err="1" smtClean="0">
                <a:latin typeface="Gilroy Bold"/>
              </a:rPr>
              <a:t>Brabantia</a:t>
            </a:r>
            <a:r>
              <a:rPr lang="en-US" sz="1400" dirty="0" smtClean="0">
                <a:latin typeface="Gilroy Bold"/>
              </a:rPr>
              <a:t> sells its household items on a number of large online stores.</a:t>
            </a:r>
          </a:p>
          <a:p>
            <a:pPr>
              <a:lnSpc>
                <a:spcPct val="150000"/>
              </a:lnSpc>
            </a:pPr>
            <a:r>
              <a:rPr lang="en-US" sz="1400" b="1" dirty="0" smtClean="0">
                <a:latin typeface="Gilroy Bold"/>
              </a:rPr>
              <a:t>Price: </a:t>
            </a:r>
            <a:r>
              <a:rPr lang="en-US" sz="1400" dirty="0" smtClean="0">
                <a:latin typeface="Gilroy Bold"/>
              </a:rPr>
              <a:t>Amazon uses its algorithm to adjust its prices according to demand, competitors’ prices, as well as a number of other factors. </a:t>
            </a:r>
          </a:p>
          <a:p>
            <a:pPr>
              <a:lnSpc>
                <a:spcPct val="150000"/>
              </a:lnSpc>
            </a:pPr>
            <a:r>
              <a:rPr lang="en-US" sz="1400" b="1" dirty="0" smtClean="0">
                <a:latin typeface="Gilroy Bold"/>
              </a:rPr>
              <a:t>Promotion: </a:t>
            </a:r>
            <a:r>
              <a:rPr lang="en-US" sz="1400" dirty="0" smtClean="0">
                <a:latin typeface="Gilroy Bold"/>
              </a:rPr>
              <a:t>Red Bull communicates via offline advertising and events, as well as online via its own website, app and on social media.</a:t>
            </a:r>
            <a:endParaRPr lang="ru-RU" sz="1400" dirty="0"/>
          </a:p>
        </p:txBody>
      </p:sp>
      <p:pic>
        <p:nvPicPr>
          <p:cNvPr id="34818" name="Picture 2"/>
          <p:cNvPicPr>
            <a:picLocks noChangeAspect="1" noChangeArrowheads="1"/>
          </p:cNvPicPr>
          <p:nvPr/>
        </p:nvPicPr>
        <p:blipFill>
          <a:blip r:embed="rId4" cstate="print"/>
          <a:srcRect/>
          <a:stretch>
            <a:fillRect/>
          </a:stretch>
        </p:blipFill>
        <p:spPr bwMode="auto">
          <a:xfrm>
            <a:off x="6844937" y="1011965"/>
            <a:ext cx="4826726" cy="576349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TextBox 7"/>
          <p:cNvSpPr txBox="1"/>
          <p:nvPr/>
        </p:nvSpPr>
        <p:spPr>
          <a:xfrm>
            <a:off x="4991386" y="3136611"/>
            <a:ext cx="2209259" cy="584775"/>
          </a:xfrm>
          <a:prstGeom prst="rect">
            <a:avLst/>
          </a:prstGeom>
          <a:noFill/>
        </p:spPr>
        <p:txBody>
          <a:bodyPr wrap="none" rtlCol="0">
            <a:spAutoFit/>
          </a:bodyPr>
          <a:lstStyle/>
          <a:p>
            <a:pPr algn="ctr"/>
            <a:r>
              <a:rPr lang="en-US" sz="3200" b="1" dirty="0">
                <a:solidFill>
                  <a:schemeClr val="bg1"/>
                </a:solidFill>
                <a:latin typeface="Gilroy Black" pitchFamily="2" charset="0"/>
              </a:rPr>
              <a:t>Thank You</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p:cNvSpPr txBox="1"/>
          <p:nvPr/>
        </p:nvSpPr>
        <p:spPr>
          <a:xfrm>
            <a:off x="875211" y="1149531"/>
            <a:ext cx="4467496" cy="5078313"/>
          </a:xfrm>
          <a:prstGeom prst="rect">
            <a:avLst/>
          </a:prstGeom>
          <a:noFill/>
        </p:spPr>
        <p:txBody>
          <a:bodyPr wrap="square" rtlCol="0">
            <a:spAutoFit/>
          </a:bodyPr>
          <a:lstStyle/>
          <a:p>
            <a:pPr>
              <a:lnSpc>
                <a:spcPct val="150000"/>
              </a:lnSpc>
            </a:pPr>
            <a:r>
              <a:rPr lang="en-US" b="1" dirty="0" smtClean="0">
                <a:latin typeface="Gilroy Bold"/>
              </a:rPr>
              <a:t>Strategic marketing</a:t>
            </a:r>
            <a:r>
              <a:rPr lang="en-US" dirty="0" smtClean="0">
                <a:latin typeface="Gilroy Bold"/>
              </a:rPr>
              <a:t> deals with the way in which customers can be offered value in a sustainable manner, that is, in the perception of those customers, superior and distinctive to the value offered by competitors and potential providers.</a:t>
            </a:r>
          </a:p>
          <a:p>
            <a:pPr>
              <a:lnSpc>
                <a:spcPct val="150000"/>
              </a:lnSpc>
            </a:pPr>
            <a:endParaRPr lang="en-US" dirty="0" smtClean="0">
              <a:latin typeface="Gilroy Bold"/>
            </a:endParaRPr>
          </a:p>
          <a:p>
            <a:pPr>
              <a:lnSpc>
                <a:spcPct val="150000"/>
              </a:lnSpc>
            </a:pPr>
            <a:r>
              <a:rPr lang="en-US" dirty="0" smtClean="0">
                <a:latin typeface="Gilroy Bold"/>
              </a:rPr>
              <a:t>A </a:t>
            </a:r>
            <a:r>
              <a:rPr lang="en-US" b="1" dirty="0" smtClean="0">
                <a:latin typeface="Gilroy Bold"/>
              </a:rPr>
              <a:t>marketing strategy </a:t>
            </a:r>
            <a:r>
              <a:rPr lang="en-US" dirty="0" smtClean="0">
                <a:latin typeface="Gilroy Bold"/>
              </a:rPr>
              <a:t>is usually determined for a period of three to five years (which in practice may be longer than the time the Marketing Director/CMO remains in their job!).</a:t>
            </a:r>
          </a:p>
        </p:txBody>
      </p:sp>
      <p:pic>
        <p:nvPicPr>
          <p:cNvPr id="20" name="Рисунок 19"/>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72310" y="6273073"/>
            <a:ext cx="644677" cy="379730"/>
          </a:xfrm>
          <a:prstGeom prst="rect">
            <a:avLst/>
          </a:prstGeom>
        </p:spPr>
      </p:pic>
      <p:pic>
        <p:nvPicPr>
          <p:cNvPr id="21" name="Рисунок 20"/>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1466732" y="328585"/>
            <a:ext cx="378265" cy="375776"/>
          </a:xfrm>
          <a:prstGeom prst="rect">
            <a:avLst/>
          </a:prstGeom>
        </p:spPr>
      </p:pic>
      <p:pic>
        <p:nvPicPr>
          <p:cNvPr id="3075" name="Picture 3"/>
          <p:cNvPicPr>
            <a:picLocks noChangeAspect="1" noChangeArrowheads="1"/>
          </p:cNvPicPr>
          <p:nvPr/>
        </p:nvPicPr>
        <p:blipFill>
          <a:blip r:embed="rId4" cstate="print"/>
          <a:srcRect/>
          <a:stretch>
            <a:fillRect/>
          </a:stretch>
        </p:blipFill>
        <p:spPr bwMode="auto">
          <a:xfrm>
            <a:off x="5460274" y="1153178"/>
            <a:ext cx="6512653" cy="5029133"/>
          </a:xfrm>
          <a:prstGeom prst="rect">
            <a:avLst/>
          </a:prstGeom>
          <a:noFill/>
          <a:ln w="9525">
            <a:noFill/>
            <a:miter lim="800000"/>
            <a:headEnd/>
            <a:tailEnd/>
          </a:ln>
          <a:effectLst/>
        </p:spPr>
      </p:pic>
      <p:grpSp>
        <p:nvGrpSpPr>
          <p:cNvPr id="8" name="Group 4"/>
          <p:cNvGrpSpPr/>
          <p:nvPr/>
        </p:nvGrpSpPr>
        <p:grpSpPr>
          <a:xfrm>
            <a:off x="692332" y="194763"/>
            <a:ext cx="6662057" cy="732699"/>
            <a:chOff x="3594" y="1109"/>
            <a:chExt cx="11889" cy="1585"/>
          </a:xfrm>
        </p:grpSpPr>
        <p:sp>
          <p:nvSpPr>
            <p:cNvPr id="9" name="Rectangle: Rounded Corners 7"/>
            <p:cNvSpPr/>
            <p:nvPr/>
          </p:nvSpPr>
          <p:spPr>
            <a:xfrm>
              <a:off x="3594" y="1109"/>
              <a:ext cx="11889" cy="1585"/>
            </a:xfrm>
            <a:prstGeom prst="roundRect">
              <a:avLst>
                <a:gd name="adj" fmla="val 50000"/>
              </a:avLst>
            </a:prstGeom>
            <a:solidFill>
              <a:srgbClr val="E9FF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4126" y="1207"/>
              <a:ext cx="10891" cy="1370"/>
            </a:xfrm>
            <a:prstGeom prst="rect">
              <a:avLst/>
            </a:prstGeom>
            <a:noFill/>
          </p:spPr>
          <p:txBody>
            <a:bodyPr wrap="square" rtlCol="0">
              <a:noAutofit/>
            </a:bodyPr>
            <a:lstStyle/>
            <a:p>
              <a:pPr algn="ctr"/>
              <a:r>
                <a:rPr lang="en-US" sz="2400" b="1" dirty="0" smtClean="0">
                  <a:latin typeface="Gilroy Black" pitchFamily="2" charset="0"/>
                </a:rPr>
                <a:t>1.1.</a:t>
              </a:r>
              <a:r>
                <a:rPr lang="en-US" sz="2400" dirty="0" smtClean="0">
                  <a:latin typeface="Gilroy Bold"/>
                </a:rPr>
                <a:t> What does strategic marketing mean?</a:t>
              </a:r>
              <a:endParaRPr lang="en-US" sz="2400" b="1" dirty="0" smtClean="0">
                <a:latin typeface="Gilroy Bold"/>
              </a:endParaRPr>
            </a:p>
          </p:txBody>
        </p:sp>
      </p:gr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p:cNvSpPr txBox="1"/>
          <p:nvPr/>
        </p:nvSpPr>
        <p:spPr>
          <a:xfrm>
            <a:off x="653142" y="574765"/>
            <a:ext cx="4545876" cy="4939814"/>
          </a:xfrm>
          <a:prstGeom prst="rect">
            <a:avLst/>
          </a:prstGeom>
          <a:noFill/>
        </p:spPr>
        <p:txBody>
          <a:bodyPr wrap="square" rtlCol="0">
            <a:spAutoFit/>
          </a:bodyPr>
          <a:lstStyle/>
          <a:p>
            <a:pPr>
              <a:lnSpc>
                <a:spcPct val="150000"/>
              </a:lnSpc>
            </a:pPr>
            <a:r>
              <a:rPr lang="en-US" sz="1500" b="1" dirty="0" smtClean="0">
                <a:latin typeface="Gilroy Bold"/>
              </a:rPr>
              <a:t>Digital technology </a:t>
            </a:r>
            <a:r>
              <a:rPr lang="en-US" sz="1500" dirty="0" smtClean="0">
                <a:latin typeface="Gilroy Bold"/>
              </a:rPr>
              <a:t>can also be used in an organization's production or service processes. This can have far-reaching consequences for ways of thinking and working. For this reason, Cruise Company Royal Caribbean equips their ships with state-</a:t>
            </a:r>
            <a:r>
              <a:rPr lang="en-US" sz="1500" dirty="0" err="1" smtClean="0">
                <a:latin typeface="Gilroy Bold"/>
              </a:rPr>
              <a:t>ofthe</a:t>
            </a:r>
            <a:r>
              <a:rPr lang="en-US" sz="1500" dirty="0" smtClean="0">
                <a:latin typeface="Gilroy Bold"/>
              </a:rPr>
              <a:t>-art technology, making it possible to monitor guests’ behavior, and to adjust their service accordingly, </a:t>
            </a:r>
            <a:r>
              <a:rPr lang="en-US" sz="1500" dirty="0" err="1" smtClean="0">
                <a:latin typeface="Gilroy Bold"/>
              </a:rPr>
              <a:t>ie</a:t>
            </a:r>
            <a:r>
              <a:rPr lang="en-US" sz="1500" dirty="0" smtClean="0">
                <a:latin typeface="Gilroy Bold"/>
              </a:rPr>
              <a:t>. They adopt an increasingly customized approach.</a:t>
            </a:r>
          </a:p>
          <a:p>
            <a:pPr>
              <a:lnSpc>
                <a:spcPct val="150000"/>
              </a:lnSpc>
            </a:pPr>
            <a:endParaRPr lang="en-US" sz="1500" dirty="0" smtClean="0">
              <a:latin typeface="Gilroy Bold"/>
            </a:endParaRPr>
          </a:p>
          <a:p>
            <a:pPr>
              <a:lnSpc>
                <a:spcPct val="150000"/>
              </a:lnSpc>
            </a:pPr>
            <a:r>
              <a:rPr lang="en-US" sz="1500" b="1" dirty="0" smtClean="0">
                <a:latin typeface="Gilroy Bold"/>
              </a:rPr>
              <a:t>Digitization </a:t>
            </a:r>
            <a:r>
              <a:rPr lang="en-US" sz="1500" dirty="0" smtClean="0">
                <a:latin typeface="Gilroy Bold"/>
              </a:rPr>
              <a:t>also has an effect on prices. Due to openness  (transparency) on the internet, downward price pressure has increased. All prices, product specifications and ratings are public. </a:t>
            </a:r>
          </a:p>
        </p:txBody>
      </p:sp>
      <p:pic>
        <p:nvPicPr>
          <p:cNvPr id="20" name="Рисунок 19"/>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72310" y="6273073"/>
            <a:ext cx="644677" cy="379730"/>
          </a:xfrm>
          <a:prstGeom prst="rect">
            <a:avLst/>
          </a:prstGeom>
        </p:spPr>
      </p:pic>
      <p:pic>
        <p:nvPicPr>
          <p:cNvPr id="21" name="Рисунок 20"/>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1466732" y="328585"/>
            <a:ext cx="378265" cy="375776"/>
          </a:xfrm>
          <a:prstGeom prst="rect">
            <a:avLst/>
          </a:prstGeom>
        </p:spPr>
      </p:pic>
      <p:pic>
        <p:nvPicPr>
          <p:cNvPr id="5122" name="Picture 2"/>
          <p:cNvPicPr>
            <a:picLocks noChangeAspect="1" noChangeArrowheads="1"/>
          </p:cNvPicPr>
          <p:nvPr/>
        </p:nvPicPr>
        <p:blipFill>
          <a:blip r:embed="rId4" cstate="print"/>
          <a:srcRect/>
          <a:stretch>
            <a:fillRect/>
          </a:stretch>
        </p:blipFill>
        <p:spPr bwMode="auto">
          <a:xfrm>
            <a:off x="5210848" y="842963"/>
            <a:ext cx="6811335" cy="4591185"/>
          </a:xfrm>
          <a:prstGeom prst="rect">
            <a:avLst/>
          </a:prstGeom>
          <a:noFill/>
          <a:ln w="9525">
            <a:noFill/>
            <a:miter lim="800000"/>
            <a:headEnd/>
            <a:tailEnd/>
          </a:ln>
          <a:effectLst/>
        </p:spPr>
      </p:pic>
      <p:sp>
        <p:nvSpPr>
          <p:cNvPr id="12" name="Прямоугольник 11"/>
          <p:cNvSpPr/>
          <p:nvPr/>
        </p:nvSpPr>
        <p:spPr>
          <a:xfrm>
            <a:off x="2590799" y="5829357"/>
            <a:ext cx="7977052" cy="742063"/>
          </a:xfrm>
          <a:prstGeom prst="rect">
            <a:avLst/>
          </a:prstGeom>
          <a:solidFill>
            <a:srgbClr val="FFFF00"/>
          </a:solidFill>
        </p:spPr>
        <p:txBody>
          <a:bodyPr wrap="square">
            <a:spAutoFit/>
          </a:bodyPr>
          <a:lstStyle/>
          <a:p>
            <a:pPr>
              <a:lnSpc>
                <a:spcPct val="150000"/>
              </a:lnSpc>
            </a:pPr>
            <a:r>
              <a:rPr lang="en-US" sz="1500" dirty="0" smtClean="0">
                <a:latin typeface="Gilroy Bold"/>
              </a:rPr>
              <a:t>Rapid developments surrounding the internet make it  necessary to test the marketing strategy regularly for future sustainability.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Овал 28"/>
          <p:cNvSpPr/>
          <p:nvPr/>
        </p:nvSpPr>
        <p:spPr>
          <a:xfrm>
            <a:off x="8689396" y="4607657"/>
            <a:ext cx="304114" cy="30411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Овал 30"/>
          <p:cNvSpPr/>
          <p:nvPr/>
        </p:nvSpPr>
        <p:spPr>
          <a:xfrm>
            <a:off x="7015385" y="1987194"/>
            <a:ext cx="304114" cy="30411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Овал 29"/>
          <p:cNvSpPr/>
          <p:nvPr/>
        </p:nvSpPr>
        <p:spPr>
          <a:xfrm>
            <a:off x="4157234" y="1921516"/>
            <a:ext cx="304114" cy="30411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Овал 28"/>
          <p:cNvSpPr/>
          <p:nvPr/>
        </p:nvSpPr>
        <p:spPr>
          <a:xfrm>
            <a:off x="1481964" y="1869265"/>
            <a:ext cx="304114" cy="30411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2782389" y="2515327"/>
            <a:ext cx="2495005" cy="1521096"/>
          </a:xfrm>
          <a:prstGeom prst="rect">
            <a:avLst/>
          </a:prstGeom>
          <a:noFill/>
        </p:spPr>
        <p:txBody>
          <a:bodyPr wrap="square" rtlCol="0">
            <a:noAutofit/>
          </a:bodyPr>
          <a:lstStyle/>
          <a:p>
            <a:pPr algn="ctr">
              <a:lnSpc>
                <a:spcPct val="150000"/>
              </a:lnSpc>
            </a:pPr>
            <a:r>
              <a:rPr lang="en-US" sz="1400" dirty="0" smtClean="0">
                <a:latin typeface="Gilroy Bold"/>
              </a:rPr>
              <a:t>What is the current and future situation in the market? What are the opportunities and what are the threats?</a:t>
            </a:r>
            <a:endParaRPr sz="1400" b="1" spc="90" dirty="0">
              <a:latin typeface="Gilroy Bold"/>
              <a:cs typeface="Mitr ExtraLight" panose="00000300000000000000" pitchFamily="2" charset="-34"/>
              <a:sym typeface="+mn-ea"/>
            </a:endParaRPr>
          </a:p>
        </p:txBody>
      </p:sp>
      <p:sp>
        <p:nvSpPr>
          <p:cNvPr id="13" name="TextBox 12"/>
          <p:cNvSpPr txBox="1"/>
          <p:nvPr/>
        </p:nvSpPr>
        <p:spPr>
          <a:xfrm>
            <a:off x="5394960" y="2619828"/>
            <a:ext cx="3344092" cy="1708160"/>
          </a:xfrm>
          <a:prstGeom prst="rect">
            <a:avLst/>
          </a:prstGeom>
          <a:noFill/>
        </p:spPr>
        <p:txBody>
          <a:bodyPr wrap="square" rtlCol="0">
            <a:spAutoFit/>
          </a:bodyPr>
          <a:lstStyle/>
          <a:p>
            <a:pPr algn="ctr">
              <a:lnSpc>
                <a:spcPct val="150000"/>
              </a:lnSpc>
            </a:pPr>
            <a:r>
              <a:rPr lang="en-US" sz="1400" dirty="0" smtClean="0">
                <a:latin typeface="Gilroy Bold"/>
              </a:rPr>
              <a:t>What are the possibilities and competencies of the organization in the technical, financial and organizational fields? What are their strong points and what are their weaknesses?</a:t>
            </a:r>
            <a:endParaRPr sz="1400" b="1" spc="90" dirty="0">
              <a:latin typeface="Gilroy Bold"/>
              <a:cs typeface="Mitr ExtraLight" panose="00000300000000000000" pitchFamily="2" charset="-34"/>
              <a:sym typeface="+mn-ea"/>
            </a:endParaRPr>
          </a:p>
        </p:txBody>
      </p:sp>
      <p:grpSp>
        <p:nvGrpSpPr>
          <p:cNvPr id="2" name="Group 15"/>
          <p:cNvGrpSpPr/>
          <p:nvPr/>
        </p:nvGrpSpPr>
        <p:grpSpPr>
          <a:xfrm>
            <a:off x="1043826" y="1905613"/>
            <a:ext cx="568829" cy="570698"/>
            <a:chOff x="4855777" y="2196662"/>
            <a:chExt cx="568829" cy="570698"/>
          </a:xfrm>
          <a:solidFill>
            <a:srgbClr val="E9FF00"/>
          </a:solidFill>
          <a:effectLst/>
        </p:grpSpPr>
        <p:sp>
          <p:nvSpPr>
            <p:cNvPr id="17" name="Oval 16"/>
            <p:cNvSpPr/>
            <p:nvPr/>
          </p:nvSpPr>
          <p:spPr>
            <a:xfrm>
              <a:off x="4855777" y="2196662"/>
              <a:ext cx="568829" cy="570698"/>
            </a:xfrm>
            <a:prstGeom prst="ellipse">
              <a:avLst/>
            </a:prstGeom>
            <a:grpFill/>
            <a:ln>
              <a:noFill/>
            </a:ln>
            <a:effectLst>
              <a:outerShdw blurRad="381000" sx="102000" sy="102000" algn="ctr" rotWithShape="0">
                <a:schemeClr val="bg2">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5012592" y="2315417"/>
              <a:ext cx="255198" cy="338554"/>
            </a:xfrm>
            <a:prstGeom prst="rect">
              <a:avLst/>
            </a:prstGeom>
            <a:grpFill/>
          </p:spPr>
          <p:txBody>
            <a:bodyPr wrap="none" rtlCol="0">
              <a:spAutoFit/>
            </a:bodyPr>
            <a:lstStyle/>
            <a:p>
              <a:pPr algn="ctr"/>
              <a:r>
                <a:rPr lang="en-US" sz="1600" dirty="0">
                  <a:latin typeface="Gilroy" pitchFamily="2" charset="0"/>
                </a:rPr>
                <a:t>1</a:t>
              </a:r>
            </a:p>
          </p:txBody>
        </p:sp>
      </p:grpSp>
      <p:sp>
        <p:nvSpPr>
          <p:cNvPr id="19" name="TextBox 18"/>
          <p:cNvSpPr txBox="1"/>
          <p:nvPr/>
        </p:nvSpPr>
        <p:spPr>
          <a:xfrm>
            <a:off x="352698" y="2577012"/>
            <a:ext cx="1867987" cy="1061829"/>
          </a:xfrm>
          <a:prstGeom prst="rect">
            <a:avLst/>
          </a:prstGeom>
          <a:noFill/>
        </p:spPr>
        <p:txBody>
          <a:bodyPr wrap="square" rtlCol="0">
            <a:spAutoFit/>
          </a:bodyPr>
          <a:lstStyle/>
          <a:p>
            <a:pPr algn="ctr">
              <a:lnSpc>
                <a:spcPct val="150000"/>
              </a:lnSpc>
            </a:pPr>
            <a:r>
              <a:rPr lang="en-US" sz="1400" dirty="0" smtClean="0">
                <a:latin typeface="Gilroy Bold"/>
              </a:rPr>
              <a:t>What does the organization want to achieve?</a:t>
            </a:r>
            <a:endParaRPr sz="1400" b="1" spc="90" dirty="0">
              <a:latin typeface="Gilroy Bold"/>
              <a:cs typeface="Mitr ExtraLight" panose="00000300000000000000" pitchFamily="2" charset="-34"/>
              <a:sym typeface="+mn-ea"/>
            </a:endParaRPr>
          </a:p>
        </p:txBody>
      </p:sp>
      <p:grpSp>
        <p:nvGrpSpPr>
          <p:cNvPr id="3" name="Group 19"/>
          <p:cNvGrpSpPr/>
          <p:nvPr/>
        </p:nvGrpSpPr>
        <p:grpSpPr>
          <a:xfrm>
            <a:off x="3700662" y="1918676"/>
            <a:ext cx="568829" cy="570698"/>
            <a:chOff x="4855777" y="2196662"/>
            <a:chExt cx="568829" cy="570698"/>
          </a:xfrm>
          <a:solidFill>
            <a:srgbClr val="E9FF00"/>
          </a:solidFill>
          <a:effectLst/>
        </p:grpSpPr>
        <p:sp>
          <p:nvSpPr>
            <p:cNvPr id="21" name="Oval 20"/>
            <p:cNvSpPr/>
            <p:nvPr/>
          </p:nvSpPr>
          <p:spPr>
            <a:xfrm>
              <a:off x="4855777" y="2196662"/>
              <a:ext cx="568829" cy="570698"/>
            </a:xfrm>
            <a:prstGeom prst="ellipse">
              <a:avLst/>
            </a:prstGeom>
            <a:grpFill/>
            <a:ln>
              <a:noFill/>
            </a:ln>
            <a:effectLst>
              <a:outerShdw blurRad="381000" sx="102000" sy="102000" algn="ctr" rotWithShape="0">
                <a:schemeClr val="bg2">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4994157" y="2312734"/>
              <a:ext cx="292067" cy="338554"/>
            </a:xfrm>
            <a:prstGeom prst="rect">
              <a:avLst/>
            </a:prstGeom>
            <a:grpFill/>
          </p:spPr>
          <p:txBody>
            <a:bodyPr wrap="none" rtlCol="0">
              <a:spAutoFit/>
            </a:bodyPr>
            <a:lstStyle/>
            <a:p>
              <a:pPr algn="ctr"/>
              <a:r>
                <a:rPr lang="en-US" sz="1600" dirty="0">
                  <a:latin typeface="Gilroy" pitchFamily="2" charset="0"/>
                </a:rPr>
                <a:t>2</a:t>
              </a:r>
            </a:p>
          </p:txBody>
        </p:sp>
      </p:grpSp>
      <p:grpSp>
        <p:nvGrpSpPr>
          <p:cNvPr id="5" name="Group 22"/>
          <p:cNvGrpSpPr/>
          <p:nvPr/>
        </p:nvGrpSpPr>
        <p:grpSpPr>
          <a:xfrm>
            <a:off x="6631822" y="2036241"/>
            <a:ext cx="568829" cy="570698"/>
            <a:chOff x="4855777" y="2196662"/>
            <a:chExt cx="568829" cy="570698"/>
          </a:xfrm>
          <a:solidFill>
            <a:srgbClr val="E9FF00"/>
          </a:solidFill>
          <a:effectLst/>
        </p:grpSpPr>
        <p:sp>
          <p:nvSpPr>
            <p:cNvPr id="24" name="Oval 23"/>
            <p:cNvSpPr/>
            <p:nvPr/>
          </p:nvSpPr>
          <p:spPr>
            <a:xfrm>
              <a:off x="4855777" y="2196662"/>
              <a:ext cx="568829" cy="570698"/>
            </a:xfrm>
            <a:prstGeom prst="ellipse">
              <a:avLst/>
            </a:prstGeom>
            <a:grpFill/>
            <a:ln>
              <a:noFill/>
            </a:ln>
            <a:effectLst>
              <a:outerShdw blurRad="381000" sx="102000" sy="102000" algn="ctr" rotWithShape="0">
                <a:schemeClr val="bg2">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4993356" y="2312734"/>
              <a:ext cx="293670" cy="338554"/>
            </a:xfrm>
            <a:prstGeom prst="rect">
              <a:avLst/>
            </a:prstGeom>
            <a:grpFill/>
          </p:spPr>
          <p:txBody>
            <a:bodyPr wrap="none" rtlCol="0">
              <a:spAutoFit/>
            </a:bodyPr>
            <a:lstStyle/>
            <a:p>
              <a:pPr algn="ctr"/>
              <a:r>
                <a:rPr lang="en-US" sz="1600" dirty="0">
                  <a:latin typeface="Gilroy" pitchFamily="2" charset="0"/>
                </a:rPr>
                <a:t>3</a:t>
              </a:r>
            </a:p>
          </p:txBody>
        </p:sp>
      </p:grpSp>
      <p:pic>
        <p:nvPicPr>
          <p:cNvPr id="27" name="Рисунок 26"/>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1466732" y="328585"/>
            <a:ext cx="378265" cy="375776"/>
          </a:xfrm>
          <a:prstGeom prst="rect">
            <a:avLst/>
          </a:prstGeom>
        </p:spPr>
      </p:pic>
      <p:pic>
        <p:nvPicPr>
          <p:cNvPr id="28" name="Рисунок 27"/>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167807" y="6348548"/>
            <a:ext cx="538717" cy="317317"/>
          </a:xfrm>
          <a:prstGeom prst="rect">
            <a:avLst/>
          </a:prstGeom>
        </p:spPr>
      </p:pic>
      <p:sp>
        <p:nvSpPr>
          <p:cNvPr id="57" name="Rectangle 56"/>
          <p:cNvSpPr/>
          <p:nvPr/>
        </p:nvSpPr>
        <p:spPr>
          <a:xfrm>
            <a:off x="2521130" y="1131843"/>
            <a:ext cx="7380515" cy="435701"/>
          </a:xfrm>
          <a:prstGeom prst="rect">
            <a:avLst/>
          </a:prstGeom>
        </p:spPr>
        <p:txBody>
          <a:bodyPr wrap="square">
            <a:noAutofit/>
          </a:bodyPr>
          <a:lstStyle/>
          <a:p>
            <a:pPr algn="ctr"/>
            <a:r>
              <a:rPr lang="en-US" sz="1400" b="1" dirty="0" smtClean="0">
                <a:latin typeface="Gilroy Bold"/>
              </a:rPr>
              <a:t>The marketing strategy is formulated by answering the following questions:</a:t>
            </a:r>
            <a:endParaRPr lang="ru-RU" sz="1400" b="1" i="1" dirty="0" smtClean="0">
              <a:solidFill>
                <a:srgbClr val="FF0000"/>
              </a:solidFill>
            </a:endParaRPr>
          </a:p>
        </p:txBody>
      </p:sp>
      <p:sp>
        <p:nvSpPr>
          <p:cNvPr id="4" name="Овал 28"/>
          <p:cNvSpPr/>
          <p:nvPr/>
        </p:nvSpPr>
        <p:spPr>
          <a:xfrm>
            <a:off x="2044756" y="4063372"/>
            <a:ext cx="304114" cy="30411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4"/>
          <p:cNvGrpSpPr/>
          <p:nvPr/>
        </p:nvGrpSpPr>
        <p:grpSpPr>
          <a:xfrm>
            <a:off x="1645806" y="4178095"/>
            <a:ext cx="568829" cy="570698"/>
            <a:chOff x="4855777" y="2196662"/>
            <a:chExt cx="568829" cy="570698"/>
          </a:xfrm>
          <a:solidFill>
            <a:srgbClr val="E9FF00"/>
          </a:solidFill>
          <a:effectLst/>
        </p:grpSpPr>
        <p:sp>
          <p:nvSpPr>
            <p:cNvPr id="6" name="Oval 5"/>
            <p:cNvSpPr/>
            <p:nvPr/>
          </p:nvSpPr>
          <p:spPr>
            <a:xfrm>
              <a:off x="4855777" y="2196662"/>
              <a:ext cx="568829" cy="570698"/>
            </a:xfrm>
            <a:prstGeom prst="ellipse">
              <a:avLst/>
            </a:prstGeom>
            <a:grpFill/>
            <a:ln>
              <a:noFill/>
            </a:ln>
            <a:effectLst>
              <a:outerShdw blurRad="381000" sx="102000" sy="102000" algn="ctr" rotWithShape="0">
                <a:schemeClr val="bg2">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17"/>
            <p:cNvSpPr txBox="1"/>
            <p:nvPr/>
          </p:nvSpPr>
          <p:spPr>
            <a:xfrm>
              <a:off x="4992554" y="2315417"/>
              <a:ext cx="295274" cy="338554"/>
            </a:xfrm>
            <a:prstGeom prst="rect">
              <a:avLst/>
            </a:prstGeom>
            <a:grpFill/>
          </p:spPr>
          <p:txBody>
            <a:bodyPr wrap="none" rtlCol="0">
              <a:spAutoFit/>
            </a:bodyPr>
            <a:lstStyle/>
            <a:p>
              <a:pPr algn="ctr"/>
              <a:r>
                <a:rPr lang="en-US" altLang="en-US" sz="1600" dirty="0" smtClean="0">
                  <a:latin typeface="Gilroy" pitchFamily="2" charset="0"/>
                </a:rPr>
                <a:t>5</a:t>
              </a:r>
              <a:endParaRPr lang="pl-PL" altLang="en-US" sz="1600" dirty="0">
                <a:latin typeface="Gilroy" pitchFamily="2" charset="0"/>
              </a:endParaRPr>
            </a:p>
          </p:txBody>
        </p:sp>
      </p:grpSp>
      <p:sp>
        <p:nvSpPr>
          <p:cNvPr id="32" name="TextBox 18"/>
          <p:cNvSpPr txBox="1"/>
          <p:nvPr/>
        </p:nvSpPr>
        <p:spPr>
          <a:xfrm>
            <a:off x="352697" y="4926604"/>
            <a:ext cx="3239589" cy="1384995"/>
          </a:xfrm>
          <a:prstGeom prst="rect">
            <a:avLst/>
          </a:prstGeom>
          <a:noFill/>
        </p:spPr>
        <p:txBody>
          <a:bodyPr wrap="square" rtlCol="0">
            <a:spAutoFit/>
          </a:bodyPr>
          <a:lstStyle/>
          <a:p>
            <a:pPr algn="ctr">
              <a:lnSpc>
                <a:spcPct val="150000"/>
              </a:lnSpc>
            </a:pPr>
            <a:r>
              <a:rPr lang="en-US" sz="1400" dirty="0" smtClean="0">
                <a:latin typeface="Gilroy Bold"/>
              </a:rPr>
              <a:t>How can the organization best segment the market and what choices</a:t>
            </a:r>
          </a:p>
          <a:p>
            <a:pPr algn="ctr">
              <a:lnSpc>
                <a:spcPct val="150000"/>
              </a:lnSpc>
            </a:pPr>
            <a:r>
              <a:rPr lang="en-US" sz="1400" dirty="0" smtClean="0">
                <a:latin typeface="Gilroy Bold"/>
              </a:rPr>
              <a:t>does the organization make regarding target markets and positioning?</a:t>
            </a:r>
            <a:endParaRPr sz="1400" b="1" spc="90" dirty="0">
              <a:latin typeface="Gilroy Bold"/>
              <a:cs typeface="Mitr ExtraLight" panose="00000300000000000000" pitchFamily="2" charset="-34"/>
              <a:sym typeface="+mn-ea"/>
            </a:endParaRPr>
          </a:p>
        </p:txBody>
      </p:sp>
      <p:grpSp>
        <p:nvGrpSpPr>
          <p:cNvPr id="9" name="Group 4"/>
          <p:cNvGrpSpPr/>
          <p:nvPr/>
        </p:nvGrpSpPr>
        <p:grpSpPr>
          <a:xfrm>
            <a:off x="8264323" y="4657067"/>
            <a:ext cx="568829" cy="570698"/>
            <a:chOff x="4855777" y="2196662"/>
            <a:chExt cx="568829" cy="570698"/>
          </a:xfrm>
          <a:solidFill>
            <a:srgbClr val="E9FF00"/>
          </a:solidFill>
          <a:effectLst/>
        </p:grpSpPr>
        <p:sp>
          <p:nvSpPr>
            <p:cNvPr id="33" name="Oval 5"/>
            <p:cNvSpPr/>
            <p:nvPr/>
          </p:nvSpPr>
          <p:spPr>
            <a:xfrm>
              <a:off x="4855777" y="2196662"/>
              <a:ext cx="568829" cy="570698"/>
            </a:xfrm>
            <a:prstGeom prst="ellipse">
              <a:avLst/>
            </a:prstGeom>
            <a:grpFill/>
            <a:ln>
              <a:noFill/>
            </a:ln>
            <a:effectLst>
              <a:outerShdw blurRad="381000" sx="102000" sy="102000" algn="ctr" rotWithShape="0">
                <a:schemeClr val="bg2">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17"/>
            <p:cNvSpPr txBox="1"/>
            <p:nvPr/>
          </p:nvSpPr>
          <p:spPr>
            <a:xfrm>
              <a:off x="4974456" y="2315417"/>
              <a:ext cx="295274" cy="338554"/>
            </a:xfrm>
            <a:prstGeom prst="rect">
              <a:avLst/>
            </a:prstGeom>
            <a:grpFill/>
          </p:spPr>
          <p:txBody>
            <a:bodyPr wrap="none" rtlCol="0">
              <a:spAutoFit/>
            </a:bodyPr>
            <a:lstStyle/>
            <a:p>
              <a:pPr algn="ctr"/>
              <a:r>
                <a:rPr lang="en-US" altLang="en-US" sz="1600" dirty="0" smtClean="0">
                  <a:latin typeface="Gilroy" pitchFamily="2" charset="0"/>
                </a:rPr>
                <a:t>7</a:t>
              </a:r>
              <a:endParaRPr lang="pl-PL" altLang="en-US" sz="1600" dirty="0">
                <a:latin typeface="Gilroy" pitchFamily="2" charset="0"/>
              </a:endParaRPr>
            </a:p>
          </p:txBody>
        </p:sp>
      </p:grpSp>
      <p:sp>
        <p:nvSpPr>
          <p:cNvPr id="36" name="Прямоугольник 35"/>
          <p:cNvSpPr/>
          <p:nvPr/>
        </p:nvSpPr>
        <p:spPr>
          <a:xfrm>
            <a:off x="7197633" y="5391834"/>
            <a:ext cx="3291841" cy="1061829"/>
          </a:xfrm>
          <a:prstGeom prst="rect">
            <a:avLst/>
          </a:prstGeom>
        </p:spPr>
        <p:txBody>
          <a:bodyPr wrap="square">
            <a:spAutoFit/>
          </a:bodyPr>
          <a:lstStyle/>
          <a:p>
            <a:pPr algn="ctr">
              <a:lnSpc>
                <a:spcPct val="150000"/>
              </a:lnSpc>
            </a:pPr>
            <a:r>
              <a:rPr lang="en-US" sz="1400" dirty="0" smtClean="0">
                <a:latin typeface="Gilroy Bold"/>
              </a:rPr>
              <a:t>What needs to happen in technical, financial and organizational terms to  achieve this?</a:t>
            </a:r>
            <a:endParaRPr lang="ru-RU" sz="1400" b="1" dirty="0"/>
          </a:p>
        </p:txBody>
      </p:sp>
      <p:sp>
        <p:nvSpPr>
          <p:cNvPr id="42" name="Овал 28"/>
          <p:cNvSpPr/>
          <p:nvPr/>
        </p:nvSpPr>
        <p:spPr>
          <a:xfrm>
            <a:off x="5171134" y="4485738"/>
            <a:ext cx="304114" cy="30411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9" name="Group 4"/>
          <p:cNvGrpSpPr/>
          <p:nvPr/>
        </p:nvGrpSpPr>
        <p:grpSpPr>
          <a:xfrm>
            <a:off x="4732996" y="4482897"/>
            <a:ext cx="568829" cy="570698"/>
            <a:chOff x="4855777" y="2196662"/>
            <a:chExt cx="568829" cy="570698"/>
          </a:xfrm>
          <a:solidFill>
            <a:srgbClr val="E9FF00"/>
          </a:solidFill>
          <a:effectLst/>
        </p:grpSpPr>
        <p:sp>
          <p:nvSpPr>
            <p:cNvPr id="40" name="Oval 5"/>
            <p:cNvSpPr/>
            <p:nvPr/>
          </p:nvSpPr>
          <p:spPr>
            <a:xfrm>
              <a:off x="4855777" y="2196662"/>
              <a:ext cx="568829" cy="570698"/>
            </a:xfrm>
            <a:prstGeom prst="ellipse">
              <a:avLst/>
            </a:prstGeom>
            <a:grpFill/>
            <a:ln>
              <a:noFill/>
            </a:ln>
            <a:effectLst>
              <a:outerShdw blurRad="381000" sx="102000" sy="102000" algn="ctr" rotWithShape="0">
                <a:schemeClr val="bg2">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17"/>
            <p:cNvSpPr txBox="1"/>
            <p:nvPr/>
          </p:nvSpPr>
          <p:spPr>
            <a:xfrm>
              <a:off x="4974456" y="2315417"/>
              <a:ext cx="295274" cy="338554"/>
            </a:xfrm>
            <a:prstGeom prst="rect">
              <a:avLst/>
            </a:prstGeom>
            <a:grpFill/>
          </p:spPr>
          <p:txBody>
            <a:bodyPr wrap="none" rtlCol="0">
              <a:spAutoFit/>
            </a:bodyPr>
            <a:lstStyle/>
            <a:p>
              <a:pPr algn="ctr"/>
              <a:r>
                <a:rPr lang="en-US" altLang="en-US" sz="1600" dirty="0" smtClean="0">
                  <a:latin typeface="Gilroy" pitchFamily="2" charset="0"/>
                </a:rPr>
                <a:t>6</a:t>
              </a:r>
              <a:endParaRPr lang="pl-PL" altLang="en-US" sz="1600" dirty="0">
                <a:latin typeface="Gilroy" pitchFamily="2" charset="0"/>
              </a:endParaRPr>
            </a:p>
          </p:txBody>
        </p:sp>
      </p:grpSp>
      <p:sp>
        <p:nvSpPr>
          <p:cNvPr id="43" name="Прямоугольник 42"/>
          <p:cNvSpPr/>
          <p:nvPr/>
        </p:nvSpPr>
        <p:spPr>
          <a:xfrm>
            <a:off x="3722912" y="5217664"/>
            <a:ext cx="2991396" cy="1350178"/>
          </a:xfrm>
          <a:prstGeom prst="rect">
            <a:avLst/>
          </a:prstGeom>
        </p:spPr>
        <p:txBody>
          <a:bodyPr wrap="square">
            <a:spAutoFit/>
          </a:bodyPr>
          <a:lstStyle/>
          <a:p>
            <a:pPr algn="ctr">
              <a:lnSpc>
                <a:spcPct val="150000"/>
              </a:lnSpc>
            </a:pPr>
            <a:r>
              <a:rPr lang="en-US" sz="1400" dirty="0" smtClean="0">
                <a:latin typeface="Gilroy Bold"/>
              </a:rPr>
              <a:t>What does the organization need to change in order to achieve this?</a:t>
            </a:r>
          </a:p>
          <a:p>
            <a:pPr algn="ctr">
              <a:lnSpc>
                <a:spcPct val="150000"/>
              </a:lnSpc>
            </a:pPr>
            <a:r>
              <a:rPr lang="en-US" sz="1400" dirty="0" smtClean="0">
                <a:latin typeface="Gilroy Bold"/>
              </a:rPr>
              <a:t>Broadly speaking, what will the new marketing mix look like?</a:t>
            </a:r>
            <a:endParaRPr lang="ru-RU" sz="1400" b="1" dirty="0"/>
          </a:p>
        </p:txBody>
      </p:sp>
      <p:grpSp>
        <p:nvGrpSpPr>
          <p:cNvPr id="37" name="Group 4"/>
          <p:cNvGrpSpPr/>
          <p:nvPr/>
        </p:nvGrpSpPr>
        <p:grpSpPr>
          <a:xfrm>
            <a:off x="496389" y="220890"/>
            <a:ext cx="4794069" cy="732699"/>
            <a:chOff x="3594" y="1109"/>
            <a:chExt cx="11889" cy="1585"/>
          </a:xfrm>
        </p:grpSpPr>
        <p:sp>
          <p:nvSpPr>
            <p:cNvPr id="38" name="Rectangle: Rounded Corners 7"/>
            <p:cNvSpPr/>
            <p:nvPr/>
          </p:nvSpPr>
          <p:spPr>
            <a:xfrm>
              <a:off x="3594" y="1109"/>
              <a:ext cx="11889" cy="1585"/>
            </a:xfrm>
            <a:prstGeom prst="roundRect">
              <a:avLst>
                <a:gd name="adj" fmla="val 50000"/>
              </a:avLst>
            </a:prstGeom>
            <a:solidFill>
              <a:srgbClr val="E9FF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p:cNvSpPr txBox="1"/>
            <p:nvPr/>
          </p:nvSpPr>
          <p:spPr>
            <a:xfrm>
              <a:off x="4662" y="1264"/>
              <a:ext cx="10107" cy="1370"/>
            </a:xfrm>
            <a:prstGeom prst="rect">
              <a:avLst/>
            </a:prstGeom>
            <a:noFill/>
          </p:spPr>
          <p:txBody>
            <a:bodyPr wrap="square" rtlCol="0">
              <a:noAutofit/>
            </a:bodyPr>
            <a:lstStyle/>
            <a:p>
              <a:pPr algn="ctr"/>
              <a:r>
                <a:rPr lang="en-US" sz="2400" b="1" dirty="0">
                  <a:latin typeface="Gilroy Black" pitchFamily="2" charset="0"/>
                </a:rPr>
                <a:t>2</a:t>
              </a:r>
              <a:r>
                <a:rPr lang="en-US" sz="2400" b="1" dirty="0" smtClean="0">
                  <a:latin typeface="Gilroy Black" pitchFamily="2" charset="0"/>
                </a:rPr>
                <a:t>.</a:t>
              </a:r>
              <a:r>
                <a:rPr lang="en-US" sz="2400" dirty="0" smtClean="0">
                  <a:latin typeface="Gilroy Bold"/>
                </a:rPr>
                <a:t> </a:t>
              </a:r>
              <a:r>
                <a:rPr lang="en-US" sz="2400" b="1" dirty="0" smtClean="0">
                  <a:latin typeface="Gilroy Bold"/>
                </a:rPr>
                <a:t>Marketing Strategy</a:t>
              </a:r>
            </a:p>
          </p:txBody>
        </p:sp>
        <p:sp>
          <p:nvSpPr>
            <p:cNvPr id="45" name="Овал 44"/>
            <p:cNvSpPr/>
            <p:nvPr/>
          </p:nvSpPr>
          <p:spPr>
            <a:xfrm>
              <a:off x="3980" y="1367"/>
              <a:ext cx="553" cy="47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0" name="Овал 28"/>
          <p:cNvSpPr/>
          <p:nvPr/>
        </p:nvSpPr>
        <p:spPr>
          <a:xfrm>
            <a:off x="10383214" y="2016857"/>
            <a:ext cx="304114" cy="30411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6" name="Group 22"/>
          <p:cNvGrpSpPr/>
          <p:nvPr/>
        </p:nvGrpSpPr>
        <p:grpSpPr>
          <a:xfrm>
            <a:off x="9997684" y="2071075"/>
            <a:ext cx="568829" cy="593747"/>
            <a:chOff x="4855777" y="2196661"/>
            <a:chExt cx="568829" cy="593747"/>
          </a:xfrm>
          <a:solidFill>
            <a:srgbClr val="E9FF00"/>
          </a:solidFill>
          <a:effectLst/>
        </p:grpSpPr>
        <p:sp>
          <p:nvSpPr>
            <p:cNvPr id="47" name="Oval 23"/>
            <p:cNvSpPr/>
            <p:nvPr/>
          </p:nvSpPr>
          <p:spPr>
            <a:xfrm>
              <a:off x="4855777" y="2196661"/>
              <a:ext cx="568829" cy="593747"/>
            </a:xfrm>
            <a:prstGeom prst="ellipse">
              <a:avLst/>
            </a:prstGeom>
            <a:grpFill/>
            <a:ln>
              <a:noFill/>
            </a:ln>
            <a:effectLst>
              <a:outerShdw blurRad="381000" sx="102000" sy="102000" algn="ctr" rotWithShape="0">
                <a:schemeClr val="bg2">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p:cNvSpPr txBox="1"/>
            <p:nvPr/>
          </p:nvSpPr>
          <p:spPr>
            <a:xfrm>
              <a:off x="4992554" y="2312734"/>
              <a:ext cx="295274" cy="338554"/>
            </a:xfrm>
            <a:prstGeom prst="rect">
              <a:avLst/>
            </a:prstGeom>
            <a:grpFill/>
          </p:spPr>
          <p:txBody>
            <a:bodyPr wrap="none" rtlCol="0">
              <a:spAutoFit/>
            </a:bodyPr>
            <a:lstStyle/>
            <a:p>
              <a:pPr algn="ctr"/>
              <a:r>
                <a:rPr lang="en-US" sz="1600" dirty="0">
                  <a:latin typeface="Gilroy" pitchFamily="2" charset="0"/>
                </a:rPr>
                <a:t>4</a:t>
              </a:r>
            </a:p>
          </p:txBody>
        </p:sp>
      </p:grpSp>
      <p:sp>
        <p:nvSpPr>
          <p:cNvPr id="51" name="TextBox 50"/>
          <p:cNvSpPr txBox="1"/>
          <p:nvPr/>
        </p:nvSpPr>
        <p:spPr>
          <a:xfrm>
            <a:off x="8891451" y="2680791"/>
            <a:ext cx="2891246" cy="2243906"/>
          </a:xfrm>
          <a:prstGeom prst="rect">
            <a:avLst/>
          </a:prstGeom>
          <a:noFill/>
        </p:spPr>
        <p:txBody>
          <a:bodyPr wrap="square" rtlCol="0">
            <a:noAutofit/>
          </a:bodyPr>
          <a:lstStyle/>
          <a:p>
            <a:pPr algn="ctr">
              <a:lnSpc>
                <a:spcPct val="150000"/>
              </a:lnSpc>
            </a:pPr>
            <a:r>
              <a:rPr lang="en-US" sz="1400" dirty="0" smtClean="0">
                <a:latin typeface="Gilroy Bold"/>
              </a:rPr>
              <a:t>What conclusions can be drawn from looking at these strengths and weaknesses in relation to the opportunities and threats? What should the organization do to ensure lasting success in the future?</a:t>
            </a:r>
            <a:endParaRPr sz="1400" b="1" spc="90" dirty="0">
              <a:latin typeface="Gilroy Bold"/>
              <a:cs typeface="Mitr ExtraLight" panose="00000300000000000000" pitchFamily="2" charset="-34"/>
              <a:sym typeface="+mn-ea"/>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Рисунок 1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67808" y="6377664"/>
            <a:ext cx="511462" cy="301263"/>
          </a:xfrm>
          <a:prstGeom prst="rect">
            <a:avLst/>
          </a:prstGeom>
        </p:spPr>
      </p:pic>
      <p:pic>
        <p:nvPicPr>
          <p:cNvPr id="16" name="Рисунок 15"/>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1545110" y="158768"/>
            <a:ext cx="378265" cy="375776"/>
          </a:xfrm>
          <a:prstGeom prst="rect">
            <a:avLst/>
          </a:prstGeom>
        </p:spPr>
      </p:pic>
      <p:sp>
        <p:nvSpPr>
          <p:cNvPr id="10" name="Прямоугольник 9"/>
          <p:cNvSpPr/>
          <p:nvPr/>
        </p:nvSpPr>
        <p:spPr>
          <a:xfrm>
            <a:off x="418012" y="440847"/>
            <a:ext cx="5708468" cy="5586145"/>
          </a:xfrm>
          <a:prstGeom prst="rect">
            <a:avLst/>
          </a:prstGeom>
        </p:spPr>
        <p:txBody>
          <a:bodyPr wrap="square">
            <a:spAutoFit/>
          </a:bodyPr>
          <a:lstStyle/>
          <a:p>
            <a:pPr>
              <a:lnSpc>
                <a:spcPct val="150000"/>
              </a:lnSpc>
            </a:pPr>
            <a:r>
              <a:rPr lang="en-US" sz="1400" dirty="0" smtClean="0">
                <a:latin typeface="Gilroy Bold"/>
              </a:rPr>
              <a:t>Examining the consequences of the organization's strengths and weaknesses in relation to expected market developments, opportunities and threats is called a ‘</a:t>
            </a:r>
            <a:r>
              <a:rPr lang="en-US" sz="1400" b="1" dirty="0" smtClean="0">
                <a:latin typeface="Gilroy Bold"/>
              </a:rPr>
              <a:t>confrontation analysis</a:t>
            </a:r>
            <a:r>
              <a:rPr lang="en-US" sz="1400" dirty="0" smtClean="0">
                <a:latin typeface="Gilroy Bold"/>
              </a:rPr>
              <a:t>'. The entire process of cataloguing the opportunities and threats in the market, determining the strengths and weaknesses and performing the confrontation analysis is called a </a:t>
            </a:r>
            <a:r>
              <a:rPr lang="en-US" sz="1400" b="1" dirty="0" smtClean="0">
                <a:latin typeface="Gilroy Bold"/>
              </a:rPr>
              <a:t>SWOT analysis</a:t>
            </a:r>
            <a:r>
              <a:rPr lang="en-US" sz="1400" dirty="0" smtClean="0">
                <a:latin typeface="Gilroy Bold"/>
              </a:rPr>
              <a:t>. SWOT stands for ‘Strengths, Weaknesses, Opportunities, Threats’.</a:t>
            </a:r>
          </a:p>
          <a:p>
            <a:pPr>
              <a:lnSpc>
                <a:spcPct val="150000"/>
              </a:lnSpc>
            </a:pPr>
            <a:endParaRPr lang="en-US" sz="1400" dirty="0" smtClean="0">
              <a:latin typeface="Gilroy Bold"/>
            </a:endParaRPr>
          </a:p>
          <a:p>
            <a:pPr>
              <a:lnSpc>
                <a:spcPct val="150000"/>
              </a:lnSpc>
            </a:pPr>
            <a:r>
              <a:rPr lang="en-US" sz="1400" dirty="0" smtClean="0">
                <a:latin typeface="Gilroy Bold"/>
              </a:rPr>
              <a:t>When all developments and opportunities have been analyzed, the organization will determine the best way to segment the market, deciding which target markets are most attractive and how the brand will be positioned in the coming years.</a:t>
            </a:r>
          </a:p>
          <a:p>
            <a:pPr>
              <a:lnSpc>
                <a:spcPct val="150000"/>
              </a:lnSpc>
            </a:pPr>
            <a:endParaRPr lang="en-US" sz="1400" b="1" dirty="0" smtClean="0">
              <a:solidFill>
                <a:srgbClr val="FF0000"/>
              </a:solidFill>
              <a:latin typeface="Gilroy Bold"/>
            </a:endParaRPr>
          </a:p>
          <a:p>
            <a:pPr>
              <a:lnSpc>
                <a:spcPct val="150000"/>
              </a:lnSpc>
            </a:pPr>
            <a:r>
              <a:rPr lang="en-US" sz="1400" dirty="0" smtClean="0">
                <a:latin typeface="Gilroy Bold"/>
              </a:rPr>
              <a:t>After the basic choices for the next three to five years have been made, they are translated into objectives for the following years. Preferably as </a:t>
            </a:r>
            <a:r>
              <a:rPr lang="en-US" sz="1400" b="1" dirty="0" smtClean="0">
                <a:latin typeface="Gilroy Bold"/>
              </a:rPr>
              <a:t>SMART</a:t>
            </a:r>
            <a:r>
              <a:rPr lang="en-US" sz="1400" dirty="0" smtClean="0">
                <a:latin typeface="Gilroy Bold"/>
              </a:rPr>
              <a:t> (Specific, Measurable, Acceptable, Realistic, Time-bound) as possible.</a:t>
            </a:r>
            <a:endParaRPr lang="ru-RU" sz="1400" b="1" dirty="0">
              <a:solidFill>
                <a:srgbClr val="FF0000"/>
              </a:solidFill>
              <a:latin typeface="Gilroy Bold"/>
            </a:endParaRPr>
          </a:p>
        </p:txBody>
      </p:sp>
      <p:pic>
        <p:nvPicPr>
          <p:cNvPr id="9218" name="Picture 2"/>
          <p:cNvPicPr>
            <a:picLocks noChangeAspect="1" noChangeArrowheads="1"/>
          </p:cNvPicPr>
          <p:nvPr/>
        </p:nvPicPr>
        <p:blipFill>
          <a:blip r:embed="rId4" cstate="print"/>
          <a:srcRect/>
          <a:stretch>
            <a:fillRect/>
          </a:stretch>
        </p:blipFill>
        <p:spPr bwMode="auto">
          <a:xfrm>
            <a:off x="6025942" y="868951"/>
            <a:ext cx="6166058" cy="420360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Rounded Corners 12"/>
          <p:cNvSpPr/>
          <p:nvPr/>
        </p:nvSpPr>
        <p:spPr>
          <a:xfrm>
            <a:off x="783771" y="326572"/>
            <a:ext cx="4624251" cy="640080"/>
          </a:xfrm>
          <a:prstGeom prst="roundRect">
            <a:avLst>
              <a:gd name="adj" fmla="val 50000"/>
            </a:avLst>
          </a:prstGeom>
          <a:solidFill>
            <a:srgbClr val="E9FF00"/>
          </a:solidFill>
          <a:ln>
            <a:noFill/>
          </a:ln>
          <a:effectLst>
            <a:outerShdw blurRad="381000" sx="102000" sy="102000" algn="ctr" rotWithShape="0">
              <a:schemeClr val="bg2">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ilroy" pitchFamily="2" charset="0"/>
            </a:endParaRPr>
          </a:p>
        </p:txBody>
      </p:sp>
      <p:sp>
        <p:nvSpPr>
          <p:cNvPr id="8" name="TextBox 7"/>
          <p:cNvSpPr txBox="1"/>
          <p:nvPr/>
        </p:nvSpPr>
        <p:spPr>
          <a:xfrm>
            <a:off x="862148" y="336729"/>
            <a:ext cx="4585063" cy="551544"/>
          </a:xfrm>
          <a:prstGeom prst="rect">
            <a:avLst/>
          </a:prstGeom>
          <a:noFill/>
        </p:spPr>
        <p:txBody>
          <a:bodyPr wrap="square" rtlCol="0">
            <a:noAutofit/>
          </a:bodyPr>
          <a:lstStyle/>
          <a:p>
            <a:pPr algn="ctr"/>
            <a:r>
              <a:rPr lang="en-US" altLang="en-US" sz="2400" b="1" dirty="0" smtClean="0">
                <a:solidFill>
                  <a:schemeClr val="bg2">
                    <a:lumMod val="25000"/>
                  </a:schemeClr>
                </a:solidFill>
                <a:latin typeface="Gilroy Black" pitchFamily="2" charset="0"/>
              </a:rPr>
              <a:t>3. </a:t>
            </a:r>
            <a:r>
              <a:rPr lang="en-US" sz="2400" b="1" dirty="0" smtClean="0">
                <a:latin typeface="Gilroy Bold"/>
              </a:rPr>
              <a:t>The business model </a:t>
            </a:r>
            <a:endParaRPr lang="en-US" sz="2400" b="1" dirty="0">
              <a:solidFill>
                <a:schemeClr val="bg2">
                  <a:lumMod val="25000"/>
                </a:schemeClr>
              </a:solidFill>
              <a:latin typeface="Gilroy Bold"/>
            </a:endParaRPr>
          </a:p>
        </p:txBody>
      </p:sp>
      <p:pic>
        <p:nvPicPr>
          <p:cNvPr id="16" name="Рисунок 15"/>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1466732" y="328585"/>
            <a:ext cx="378265" cy="375776"/>
          </a:xfrm>
          <a:prstGeom prst="rect">
            <a:avLst/>
          </a:prstGeom>
        </p:spPr>
      </p:pic>
      <p:pic>
        <p:nvPicPr>
          <p:cNvPr id="19" name="Рисунок 1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72309" y="6260011"/>
            <a:ext cx="644677" cy="379730"/>
          </a:xfrm>
          <a:prstGeom prst="rect">
            <a:avLst/>
          </a:prstGeom>
        </p:spPr>
      </p:pic>
      <p:sp>
        <p:nvSpPr>
          <p:cNvPr id="12" name="Прямоугольник 11"/>
          <p:cNvSpPr/>
          <p:nvPr/>
        </p:nvSpPr>
        <p:spPr>
          <a:xfrm>
            <a:off x="718457" y="1336992"/>
            <a:ext cx="4859383" cy="4893647"/>
          </a:xfrm>
          <a:prstGeom prst="rect">
            <a:avLst/>
          </a:prstGeom>
        </p:spPr>
        <p:txBody>
          <a:bodyPr wrap="square">
            <a:spAutoFit/>
          </a:bodyPr>
          <a:lstStyle/>
          <a:p>
            <a:pPr>
              <a:lnSpc>
                <a:spcPct val="150000"/>
              </a:lnSpc>
            </a:pPr>
            <a:r>
              <a:rPr lang="en-US" sz="1600" dirty="0" smtClean="0">
                <a:latin typeface="Gilroy Bold"/>
              </a:rPr>
              <a:t>Every organization has a business model. A description of how the company creates value for customers and is then compensated in the form of revenue is always present. The business model is a way to coherently consolidate the various factors that influence the way an organization </a:t>
            </a:r>
            <a:r>
              <a:rPr lang="en-US" sz="1600" dirty="0" err="1" smtClean="0">
                <a:latin typeface="Gilroy Bold"/>
              </a:rPr>
              <a:t>operationalises</a:t>
            </a:r>
            <a:r>
              <a:rPr lang="en-US" sz="1600" dirty="0" smtClean="0">
                <a:latin typeface="Gilroy Bold"/>
              </a:rPr>
              <a:t> its strategy. It is a description of how the strategic objectives must be realized in a profitable, sustainable way.</a:t>
            </a:r>
          </a:p>
          <a:p>
            <a:pPr>
              <a:lnSpc>
                <a:spcPct val="150000"/>
              </a:lnSpc>
            </a:pPr>
            <a:r>
              <a:rPr lang="en-US" sz="1600" dirty="0" smtClean="0">
                <a:latin typeface="Gilroy Bold"/>
              </a:rPr>
              <a:t>When looking at a business model, we must examine not only the strategy, but also how it is translated: the way in which the organization and business processes must be arranged.</a:t>
            </a:r>
          </a:p>
        </p:txBody>
      </p:sp>
      <p:sp>
        <p:nvSpPr>
          <p:cNvPr id="9" name="Овал 8"/>
          <p:cNvSpPr/>
          <p:nvPr/>
        </p:nvSpPr>
        <p:spPr>
          <a:xfrm>
            <a:off x="939421" y="431596"/>
            <a:ext cx="222989" cy="22142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42" name="Picture 2"/>
          <p:cNvPicPr>
            <a:picLocks noChangeAspect="1" noChangeArrowheads="1"/>
          </p:cNvPicPr>
          <p:nvPr/>
        </p:nvPicPr>
        <p:blipFill>
          <a:blip r:embed="rId4" cstate="print"/>
          <a:srcRect/>
          <a:stretch>
            <a:fillRect/>
          </a:stretch>
        </p:blipFill>
        <p:spPr bwMode="auto">
          <a:xfrm>
            <a:off x="5538651" y="1601154"/>
            <a:ext cx="6481764" cy="429535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Rounded Corners 12"/>
          <p:cNvSpPr/>
          <p:nvPr/>
        </p:nvSpPr>
        <p:spPr>
          <a:xfrm>
            <a:off x="6008915" y="1698172"/>
            <a:ext cx="4924697" cy="1293222"/>
          </a:xfrm>
          <a:prstGeom prst="roundRect">
            <a:avLst>
              <a:gd name="adj" fmla="val 6340"/>
            </a:avLst>
          </a:prstGeom>
          <a:solidFill>
            <a:schemeClr val="bg1"/>
          </a:solidFill>
          <a:ln>
            <a:noFill/>
          </a:ln>
          <a:effectLst>
            <a:outerShdw blurRad="381000" sx="102000" sy="102000" algn="ctr" rotWithShape="0">
              <a:schemeClr val="bg2">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Contextually relevant: </a:t>
            </a:r>
            <a:r>
              <a:rPr lang="en-US" dirty="0" smtClean="0"/>
              <a:t>When we talk about partners, we mean sites where you can find a lot of information about the same subject or topics that are closely related. This might be a blog about travelling to Greece or an enthusiast who</a:t>
            </a:r>
            <a:endParaRPr lang="en-US" dirty="0">
              <a:latin typeface="Gilroy" pitchFamily="2" charset="0"/>
            </a:endParaRPr>
          </a:p>
        </p:txBody>
      </p:sp>
      <p:sp>
        <p:nvSpPr>
          <p:cNvPr id="14" name="Rectangle: Rounded Corners 13"/>
          <p:cNvSpPr/>
          <p:nvPr/>
        </p:nvSpPr>
        <p:spPr>
          <a:xfrm>
            <a:off x="914401" y="1698171"/>
            <a:ext cx="4271554" cy="1175660"/>
          </a:xfrm>
          <a:prstGeom prst="roundRect">
            <a:avLst>
              <a:gd name="adj" fmla="val 6340"/>
            </a:avLst>
          </a:prstGeom>
          <a:solidFill>
            <a:schemeClr val="bg1"/>
          </a:solidFill>
          <a:ln>
            <a:noFill/>
          </a:ln>
          <a:effectLst>
            <a:outerShdw blurRad="381000" sx="102000" sy="102000" algn="ctr" rotWithShape="0">
              <a:schemeClr val="bg2">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ilroy" pitchFamily="2" charset="0"/>
            </a:endParaRPr>
          </a:p>
        </p:txBody>
      </p:sp>
      <p:sp>
        <p:nvSpPr>
          <p:cNvPr id="26" name="Freeform: Shape 25"/>
          <p:cNvSpPr/>
          <p:nvPr/>
        </p:nvSpPr>
        <p:spPr>
          <a:xfrm>
            <a:off x="914400" y="2769737"/>
            <a:ext cx="4271554" cy="390706"/>
          </a:xfrm>
          <a:custGeom>
            <a:avLst/>
            <a:gdLst>
              <a:gd name="connsiteX0" fmla="*/ 0 w 2074568"/>
              <a:gd name="connsiteY0" fmla="*/ 0 h 384880"/>
              <a:gd name="connsiteX1" fmla="*/ 2074568 w 2074568"/>
              <a:gd name="connsiteY1" fmla="*/ 0 h 384880"/>
              <a:gd name="connsiteX2" fmla="*/ 2074568 w 2074568"/>
              <a:gd name="connsiteY2" fmla="*/ 253352 h 384880"/>
              <a:gd name="connsiteX3" fmla="*/ 1943040 w 2074568"/>
              <a:gd name="connsiteY3" fmla="*/ 384880 h 384880"/>
              <a:gd name="connsiteX4" fmla="*/ 131528 w 2074568"/>
              <a:gd name="connsiteY4" fmla="*/ 384880 h 384880"/>
              <a:gd name="connsiteX5" fmla="*/ 0 w 2074568"/>
              <a:gd name="connsiteY5" fmla="*/ 253352 h 38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4568" h="384880">
                <a:moveTo>
                  <a:pt x="0" y="0"/>
                </a:moveTo>
                <a:lnTo>
                  <a:pt x="2074568" y="0"/>
                </a:lnTo>
                <a:lnTo>
                  <a:pt x="2074568" y="253352"/>
                </a:lnTo>
                <a:cubicBezTo>
                  <a:pt x="2074568" y="325993"/>
                  <a:pt x="2015681" y="384880"/>
                  <a:pt x="1943040" y="384880"/>
                </a:cubicBezTo>
                <a:lnTo>
                  <a:pt x="131528" y="384880"/>
                </a:lnTo>
                <a:cubicBezTo>
                  <a:pt x="58887" y="384880"/>
                  <a:pt x="0" y="325993"/>
                  <a:pt x="0" y="253352"/>
                </a:cubicBezTo>
                <a:close/>
              </a:path>
            </a:pathLst>
          </a:custGeom>
          <a:solidFill>
            <a:srgbClr val="E9FF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Gilroy" pitchFamily="2" charset="0"/>
            </a:endParaRPr>
          </a:p>
        </p:txBody>
      </p:sp>
      <p:sp>
        <p:nvSpPr>
          <p:cNvPr id="28" name="TextBox 27"/>
          <p:cNvSpPr txBox="1"/>
          <p:nvPr/>
        </p:nvSpPr>
        <p:spPr>
          <a:xfrm>
            <a:off x="1403741" y="1743124"/>
            <a:ext cx="184731" cy="461665"/>
          </a:xfrm>
          <a:prstGeom prst="rect">
            <a:avLst/>
          </a:prstGeom>
          <a:noFill/>
        </p:spPr>
        <p:txBody>
          <a:bodyPr wrap="none" rtlCol="0">
            <a:spAutoFit/>
          </a:bodyPr>
          <a:lstStyle/>
          <a:p>
            <a:pPr algn="ctr"/>
            <a:endParaRPr lang="en-US" sz="2400" dirty="0">
              <a:solidFill>
                <a:schemeClr val="bg2">
                  <a:lumMod val="25000"/>
                </a:schemeClr>
              </a:solidFill>
              <a:latin typeface="Gilroy" pitchFamily="2" charset="0"/>
            </a:endParaRPr>
          </a:p>
        </p:txBody>
      </p:sp>
      <p:sp>
        <p:nvSpPr>
          <p:cNvPr id="39" name="TextBox 38"/>
          <p:cNvSpPr txBox="1"/>
          <p:nvPr/>
        </p:nvSpPr>
        <p:spPr>
          <a:xfrm>
            <a:off x="3734340" y="3254592"/>
            <a:ext cx="184731" cy="461665"/>
          </a:xfrm>
          <a:prstGeom prst="rect">
            <a:avLst/>
          </a:prstGeom>
          <a:noFill/>
        </p:spPr>
        <p:txBody>
          <a:bodyPr wrap="none" rtlCol="0">
            <a:spAutoFit/>
          </a:bodyPr>
          <a:lstStyle/>
          <a:p>
            <a:pPr algn="ctr"/>
            <a:endParaRPr lang="en-US" sz="2400" dirty="0">
              <a:solidFill>
                <a:schemeClr val="bg2">
                  <a:lumMod val="25000"/>
                </a:schemeClr>
              </a:solidFill>
              <a:latin typeface="Gilroy" pitchFamily="2" charset="0"/>
            </a:endParaRPr>
          </a:p>
        </p:txBody>
      </p:sp>
      <p:sp>
        <p:nvSpPr>
          <p:cNvPr id="42" name="TextBox 41"/>
          <p:cNvSpPr txBox="1"/>
          <p:nvPr/>
        </p:nvSpPr>
        <p:spPr>
          <a:xfrm>
            <a:off x="1110343" y="1685110"/>
            <a:ext cx="3827417" cy="1005838"/>
          </a:xfrm>
          <a:prstGeom prst="rect">
            <a:avLst/>
          </a:prstGeom>
          <a:noFill/>
        </p:spPr>
        <p:txBody>
          <a:bodyPr wrap="square" rtlCol="0">
            <a:noAutofit/>
          </a:bodyPr>
          <a:lstStyle/>
          <a:p>
            <a:pPr algn="ctr">
              <a:lnSpc>
                <a:spcPct val="150000"/>
              </a:lnSpc>
            </a:pPr>
            <a:r>
              <a:rPr lang="en-US" sz="1400" b="1" dirty="0" smtClean="0">
                <a:latin typeface="Gilroy Bold"/>
              </a:rPr>
              <a:t>The</a:t>
            </a:r>
            <a:r>
              <a:rPr lang="en-US" sz="1400" dirty="0" smtClean="0">
                <a:latin typeface="Gilroy Bold"/>
              </a:rPr>
              <a:t> </a:t>
            </a:r>
            <a:r>
              <a:rPr lang="en-US" sz="1400" b="1" dirty="0" smtClean="0">
                <a:latin typeface="Gilroy Bold"/>
              </a:rPr>
              <a:t>value proposition </a:t>
            </a:r>
            <a:r>
              <a:rPr lang="en-US" sz="1400" dirty="0" smtClean="0">
                <a:latin typeface="Gilroy Bold"/>
              </a:rPr>
              <a:t>for the customer: what problem does the organization solve for the customer? </a:t>
            </a:r>
            <a:endParaRPr lang="en-US" sz="1400" spc="90" dirty="0">
              <a:solidFill>
                <a:schemeClr val="bg2">
                  <a:lumMod val="10000"/>
                </a:schemeClr>
              </a:solidFill>
              <a:latin typeface="Gilroy Bold"/>
            </a:endParaRPr>
          </a:p>
        </p:txBody>
      </p:sp>
      <p:pic>
        <p:nvPicPr>
          <p:cNvPr id="44" name="Рисунок 4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1630562" y="164120"/>
            <a:ext cx="378265" cy="375776"/>
          </a:xfrm>
          <a:prstGeom prst="rect">
            <a:avLst/>
          </a:prstGeom>
        </p:spPr>
      </p:pic>
      <p:pic>
        <p:nvPicPr>
          <p:cNvPr id="51" name="Рисунок 50"/>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84328" y="6264237"/>
            <a:ext cx="644677" cy="379730"/>
          </a:xfrm>
          <a:prstGeom prst="rect">
            <a:avLst/>
          </a:prstGeom>
        </p:spPr>
      </p:pic>
      <p:sp>
        <p:nvSpPr>
          <p:cNvPr id="4" name="Freeform: Shape 23"/>
          <p:cNvSpPr/>
          <p:nvPr/>
        </p:nvSpPr>
        <p:spPr>
          <a:xfrm>
            <a:off x="6008913" y="2901902"/>
            <a:ext cx="4924697" cy="380365"/>
          </a:xfrm>
          <a:custGeom>
            <a:avLst/>
            <a:gdLst>
              <a:gd name="connsiteX0" fmla="*/ 0 w 2074568"/>
              <a:gd name="connsiteY0" fmla="*/ 0 h 384880"/>
              <a:gd name="connsiteX1" fmla="*/ 2074568 w 2074568"/>
              <a:gd name="connsiteY1" fmla="*/ 0 h 384880"/>
              <a:gd name="connsiteX2" fmla="*/ 2074568 w 2074568"/>
              <a:gd name="connsiteY2" fmla="*/ 253352 h 384880"/>
              <a:gd name="connsiteX3" fmla="*/ 1943040 w 2074568"/>
              <a:gd name="connsiteY3" fmla="*/ 384880 h 384880"/>
              <a:gd name="connsiteX4" fmla="*/ 131528 w 2074568"/>
              <a:gd name="connsiteY4" fmla="*/ 384880 h 384880"/>
              <a:gd name="connsiteX5" fmla="*/ 0 w 2074568"/>
              <a:gd name="connsiteY5" fmla="*/ 253352 h 38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4568" h="384880">
                <a:moveTo>
                  <a:pt x="0" y="0"/>
                </a:moveTo>
                <a:lnTo>
                  <a:pt x="2074568" y="0"/>
                </a:lnTo>
                <a:lnTo>
                  <a:pt x="2074568" y="253352"/>
                </a:lnTo>
                <a:cubicBezTo>
                  <a:pt x="2074568" y="325993"/>
                  <a:pt x="2015681" y="384880"/>
                  <a:pt x="1943040" y="384880"/>
                </a:cubicBezTo>
                <a:lnTo>
                  <a:pt x="131528" y="384880"/>
                </a:lnTo>
                <a:cubicBezTo>
                  <a:pt x="58887" y="384880"/>
                  <a:pt x="0" y="325993"/>
                  <a:pt x="0" y="253352"/>
                </a:cubicBezTo>
                <a:close/>
              </a:path>
            </a:pathLst>
          </a:custGeom>
          <a:solidFill>
            <a:srgbClr val="E9FF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Gilroy" pitchFamily="2" charset="0"/>
            </a:endParaRPr>
          </a:p>
        </p:txBody>
      </p:sp>
      <p:sp>
        <p:nvSpPr>
          <p:cNvPr id="2" name="Rectangle: Rounded Corners 12"/>
          <p:cNvSpPr/>
          <p:nvPr/>
        </p:nvSpPr>
        <p:spPr>
          <a:xfrm>
            <a:off x="953589" y="3827417"/>
            <a:ext cx="4650377" cy="1606732"/>
          </a:xfrm>
          <a:prstGeom prst="roundRect">
            <a:avLst>
              <a:gd name="adj" fmla="val 6340"/>
            </a:avLst>
          </a:prstGeom>
          <a:solidFill>
            <a:schemeClr val="bg1"/>
          </a:solidFill>
          <a:ln>
            <a:noFill/>
          </a:ln>
          <a:effectLst>
            <a:outerShdw blurRad="381000" sx="102000" sy="102000" algn="ctr" rotWithShape="0">
              <a:schemeClr val="bg2">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Gilroy" pitchFamily="2" charset="0"/>
              </a:rPr>
              <a:t>20% of the buyers endorse the e-retailer on social media (loyalty)</a:t>
            </a:r>
          </a:p>
        </p:txBody>
      </p:sp>
      <p:sp>
        <p:nvSpPr>
          <p:cNvPr id="6" name="Freeform: Shape 23"/>
          <p:cNvSpPr/>
          <p:nvPr/>
        </p:nvSpPr>
        <p:spPr>
          <a:xfrm>
            <a:off x="953591" y="5356175"/>
            <a:ext cx="4663438" cy="384810"/>
          </a:xfrm>
          <a:custGeom>
            <a:avLst/>
            <a:gdLst>
              <a:gd name="connsiteX0" fmla="*/ 0 w 2074568"/>
              <a:gd name="connsiteY0" fmla="*/ 0 h 384880"/>
              <a:gd name="connsiteX1" fmla="*/ 2074568 w 2074568"/>
              <a:gd name="connsiteY1" fmla="*/ 0 h 384880"/>
              <a:gd name="connsiteX2" fmla="*/ 2074568 w 2074568"/>
              <a:gd name="connsiteY2" fmla="*/ 253352 h 384880"/>
              <a:gd name="connsiteX3" fmla="*/ 1943040 w 2074568"/>
              <a:gd name="connsiteY3" fmla="*/ 384880 h 384880"/>
              <a:gd name="connsiteX4" fmla="*/ 131528 w 2074568"/>
              <a:gd name="connsiteY4" fmla="*/ 384880 h 384880"/>
              <a:gd name="connsiteX5" fmla="*/ 0 w 2074568"/>
              <a:gd name="connsiteY5" fmla="*/ 253352 h 38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4568" h="384880">
                <a:moveTo>
                  <a:pt x="0" y="0"/>
                </a:moveTo>
                <a:lnTo>
                  <a:pt x="2074568" y="0"/>
                </a:lnTo>
                <a:lnTo>
                  <a:pt x="2074568" y="253352"/>
                </a:lnTo>
                <a:cubicBezTo>
                  <a:pt x="2074568" y="325993"/>
                  <a:pt x="2015681" y="384880"/>
                  <a:pt x="1943040" y="384880"/>
                </a:cubicBezTo>
                <a:lnTo>
                  <a:pt x="131528" y="384880"/>
                </a:lnTo>
                <a:cubicBezTo>
                  <a:pt x="58887" y="384880"/>
                  <a:pt x="0" y="325993"/>
                  <a:pt x="0" y="253352"/>
                </a:cubicBezTo>
                <a:close/>
              </a:path>
            </a:pathLst>
          </a:custGeom>
          <a:solidFill>
            <a:srgbClr val="E9FF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Gilroy" pitchFamily="2" charset="0"/>
            </a:endParaRPr>
          </a:p>
        </p:txBody>
      </p:sp>
      <p:sp>
        <p:nvSpPr>
          <p:cNvPr id="25" name="Прямоугольник 24"/>
          <p:cNvSpPr/>
          <p:nvPr/>
        </p:nvSpPr>
        <p:spPr>
          <a:xfrm>
            <a:off x="6165669" y="1765945"/>
            <a:ext cx="4663440" cy="1061829"/>
          </a:xfrm>
          <a:prstGeom prst="rect">
            <a:avLst/>
          </a:prstGeom>
        </p:spPr>
        <p:txBody>
          <a:bodyPr wrap="square">
            <a:spAutoFit/>
          </a:bodyPr>
          <a:lstStyle/>
          <a:p>
            <a:pPr algn="ctr">
              <a:lnSpc>
                <a:spcPct val="150000"/>
              </a:lnSpc>
            </a:pPr>
            <a:r>
              <a:rPr lang="en-US" sz="1400" b="1" dirty="0" smtClean="0">
                <a:latin typeface="Gilroy Bold"/>
              </a:rPr>
              <a:t>The</a:t>
            </a:r>
            <a:r>
              <a:rPr lang="en-US" sz="1400" dirty="0" smtClean="0">
                <a:latin typeface="Gilroy Bold"/>
              </a:rPr>
              <a:t> </a:t>
            </a:r>
            <a:r>
              <a:rPr lang="en-US" sz="1400" b="1" dirty="0" smtClean="0">
                <a:latin typeface="Gilroy Bold"/>
              </a:rPr>
              <a:t>earnings model</a:t>
            </a:r>
            <a:r>
              <a:rPr lang="en-US" sz="1400" dirty="0" smtClean="0">
                <a:latin typeface="Gilroy Bold"/>
              </a:rPr>
              <a:t>: which revenue sources does the organization have, what are the most significant costs and how will the organization make a profit? </a:t>
            </a:r>
            <a:endParaRPr lang="ru-RU" sz="1400" dirty="0"/>
          </a:p>
        </p:txBody>
      </p:sp>
      <p:sp>
        <p:nvSpPr>
          <p:cNvPr id="27" name="Прямоугольник 26"/>
          <p:cNvSpPr/>
          <p:nvPr/>
        </p:nvSpPr>
        <p:spPr>
          <a:xfrm>
            <a:off x="1358539" y="3926114"/>
            <a:ext cx="3853541" cy="1384995"/>
          </a:xfrm>
          <a:prstGeom prst="rect">
            <a:avLst/>
          </a:prstGeom>
        </p:spPr>
        <p:txBody>
          <a:bodyPr wrap="square">
            <a:spAutoFit/>
          </a:bodyPr>
          <a:lstStyle/>
          <a:p>
            <a:pPr algn="ctr">
              <a:lnSpc>
                <a:spcPct val="150000"/>
              </a:lnSpc>
            </a:pPr>
            <a:r>
              <a:rPr lang="en-US" sz="1400" b="1" dirty="0" smtClean="0">
                <a:latin typeface="Gilroy Bold"/>
              </a:rPr>
              <a:t>The key resources</a:t>
            </a:r>
            <a:r>
              <a:rPr lang="en-US" sz="1400" dirty="0" smtClean="0">
                <a:latin typeface="Gilroy Bold"/>
              </a:rPr>
              <a:t>: what knowledge, individuals, technology, products, facilities, and tools enable the organization to create the value proposition for the customer? </a:t>
            </a:r>
            <a:endParaRPr lang="ru-RU" sz="1400" dirty="0"/>
          </a:p>
        </p:txBody>
      </p:sp>
      <p:sp>
        <p:nvSpPr>
          <p:cNvPr id="15" name="Rectangle: Rounded Corners 12"/>
          <p:cNvSpPr/>
          <p:nvPr/>
        </p:nvSpPr>
        <p:spPr>
          <a:xfrm>
            <a:off x="679268" y="169817"/>
            <a:ext cx="5342709" cy="470263"/>
          </a:xfrm>
          <a:prstGeom prst="roundRect">
            <a:avLst>
              <a:gd name="adj" fmla="val 50000"/>
            </a:avLst>
          </a:prstGeom>
          <a:solidFill>
            <a:srgbClr val="E9FF00"/>
          </a:solidFill>
          <a:ln>
            <a:noFill/>
          </a:ln>
          <a:effectLst>
            <a:outerShdw blurRad="381000" sx="102000" sy="102000" algn="ctr" rotWithShape="0">
              <a:schemeClr val="bg2">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latin typeface="Gilroy Bold"/>
              </a:rPr>
              <a:t>3.1.</a:t>
            </a:r>
            <a:r>
              <a:rPr lang="en-US" sz="2400" dirty="0" smtClean="0">
                <a:solidFill>
                  <a:schemeClr val="tx1"/>
                </a:solidFill>
                <a:latin typeface="Gilroy Bold"/>
              </a:rPr>
              <a:t> Formats for the business model </a:t>
            </a:r>
            <a:endParaRPr lang="en-US" sz="2400" dirty="0">
              <a:solidFill>
                <a:schemeClr val="tx1"/>
              </a:solidFill>
              <a:latin typeface="Gilroy Bold"/>
            </a:endParaRPr>
          </a:p>
        </p:txBody>
      </p:sp>
      <p:sp>
        <p:nvSpPr>
          <p:cNvPr id="16" name="Прямоугольник 15"/>
          <p:cNvSpPr/>
          <p:nvPr/>
        </p:nvSpPr>
        <p:spPr>
          <a:xfrm>
            <a:off x="940526" y="796834"/>
            <a:ext cx="10045337" cy="830997"/>
          </a:xfrm>
          <a:prstGeom prst="rect">
            <a:avLst/>
          </a:prstGeom>
        </p:spPr>
        <p:txBody>
          <a:bodyPr wrap="square">
            <a:spAutoFit/>
          </a:bodyPr>
          <a:lstStyle/>
          <a:p>
            <a:pPr algn="ctr">
              <a:lnSpc>
                <a:spcPct val="150000"/>
              </a:lnSpc>
            </a:pPr>
            <a:r>
              <a:rPr lang="en-US" sz="1600" dirty="0" smtClean="0">
                <a:latin typeface="Gilroy Bold"/>
              </a:rPr>
              <a:t>A business model can have different formats, ranging from simple to very complicated. All of them will contain </a:t>
            </a:r>
            <a:r>
              <a:rPr lang="en-US" sz="1600" dirty="0" smtClean="0">
                <a:solidFill>
                  <a:srgbClr val="FF0000"/>
                </a:solidFill>
                <a:latin typeface="Gilroy Bold"/>
              </a:rPr>
              <a:t>the following elements</a:t>
            </a:r>
            <a:r>
              <a:rPr lang="en-US" sz="1600" dirty="0" smtClean="0">
                <a:latin typeface="Gilroy Bold"/>
              </a:rPr>
              <a:t>: </a:t>
            </a:r>
            <a:endParaRPr lang="ru-RU" sz="1600" dirty="0"/>
          </a:p>
        </p:txBody>
      </p:sp>
      <p:sp>
        <p:nvSpPr>
          <p:cNvPr id="17" name="Rectangle: Rounded Corners 12"/>
          <p:cNvSpPr/>
          <p:nvPr/>
        </p:nvSpPr>
        <p:spPr>
          <a:xfrm>
            <a:off x="6701246" y="3849188"/>
            <a:ext cx="4293326" cy="1606732"/>
          </a:xfrm>
          <a:prstGeom prst="roundRect">
            <a:avLst>
              <a:gd name="adj" fmla="val 6340"/>
            </a:avLst>
          </a:prstGeom>
          <a:solidFill>
            <a:schemeClr val="bg1"/>
          </a:solidFill>
          <a:ln>
            <a:noFill/>
          </a:ln>
          <a:effectLst>
            <a:outerShdw blurRad="381000" sx="102000" sy="102000" algn="ctr" rotWithShape="0">
              <a:schemeClr val="bg2">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Gilroy" pitchFamily="2" charset="0"/>
              </a:rPr>
              <a:t>20% of the buyers endorse the e-retailer on social media (loyalty)</a:t>
            </a:r>
          </a:p>
        </p:txBody>
      </p:sp>
      <p:sp>
        <p:nvSpPr>
          <p:cNvPr id="18" name="Freeform: Shape 23"/>
          <p:cNvSpPr/>
          <p:nvPr/>
        </p:nvSpPr>
        <p:spPr>
          <a:xfrm>
            <a:off x="6701245" y="5338757"/>
            <a:ext cx="4310744" cy="384810"/>
          </a:xfrm>
          <a:custGeom>
            <a:avLst/>
            <a:gdLst>
              <a:gd name="connsiteX0" fmla="*/ 0 w 2074568"/>
              <a:gd name="connsiteY0" fmla="*/ 0 h 384880"/>
              <a:gd name="connsiteX1" fmla="*/ 2074568 w 2074568"/>
              <a:gd name="connsiteY1" fmla="*/ 0 h 384880"/>
              <a:gd name="connsiteX2" fmla="*/ 2074568 w 2074568"/>
              <a:gd name="connsiteY2" fmla="*/ 253352 h 384880"/>
              <a:gd name="connsiteX3" fmla="*/ 1943040 w 2074568"/>
              <a:gd name="connsiteY3" fmla="*/ 384880 h 384880"/>
              <a:gd name="connsiteX4" fmla="*/ 131528 w 2074568"/>
              <a:gd name="connsiteY4" fmla="*/ 384880 h 384880"/>
              <a:gd name="connsiteX5" fmla="*/ 0 w 2074568"/>
              <a:gd name="connsiteY5" fmla="*/ 253352 h 38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4568" h="384880">
                <a:moveTo>
                  <a:pt x="0" y="0"/>
                </a:moveTo>
                <a:lnTo>
                  <a:pt x="2074568" y="0"/>
                </a:lnTo>
                <a:lnTo>
                  <a:pt x="2074568" y="253352"/>
                </a:lnTo>
                <a:cubicBezTo>
                  <a:pt x="2074568" y="325993"/>
                  <a:pt x="2015681" y="384880"/>
                  <a:pt x="1943040" y="384880"/>
                </a:cubicBezTo>
                <a:lnTo>
                  <a:pt x="131528" y="384880"/>
                </a:lnTo>
                <a:cubicBezTo>
                  <a:pt x="58887" y="384880"/>
                  <a:pt x="0" y="325993"/>
                  <a:pt x="0" y="253352"/>
                </a:cubicBezTo>
                <a:close/>
              </a:path>
            </a:pathLst>
          </a:custGeom>
          <a:solidFill>
            <a:srgbClr val="E9FF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Gilroy" pitchFamily="2" charset="0"/>
            </a:endParaRPr>
          </a:p>
        </p:txBody>
      </p:sp>
      <p:sp>
        <p:nvSpPr>
          <p:cNvPr id="19" name="Прямоугольник 18"/>
          <p:cNvSpPr/>
          <p:nvPr/>
        </p:nvSpPr>
        <p:spPr>
          <a:xfrm>
            <a:off x="6997339" y="3934822"/>
            <a:ext cx="3853541" cy="1351588"/>
          </a:xfrm>
          <a:prstGeom prst="rect">
            <a:avLst/>
          </a:prstGeom>
        </p:spPr>
        <p:txBody>
          <a:bodyPr wrap="square">
            <a:spAutoFit/>
          </a:bodyPr>
          <a:lstStyle/>
          <a:p>
            <a:pPr algn="ctr">
              <a:lnSpc>
                <a:spcPct val="150000"/>
              </a:lnSpc>
            </a:pPr>
            <a:r>
              <a:rPr lang="en-US" sz="1400" b="1" dirty="0" smtClean="0">
                <a:latin typeface="Gilroy Bold"/>
              </a:rPr>
              <a:t>The core processes</a:t>
            </a:r>
            <a:r>
              <a:rPr lang="en-US" sz="1400" dirty="0" smtClean="0">
                <a:latin typeface="Gilroy Bold"/>
              </a:rPr>
              <a:t>: which processes enable the organization to deliver value successfully to the customer and to achieve a competitive advantage?</a:t>
            </a:r>
            <a:endParaRPr lang="ru-RU" sz="14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Rounded Corners 31"/>
          <p:cNvSpPr/>
          <p:nvPr/>
        </p:nvSpPr>
        <p:spPr>
          <a:xfrm>
            <a:off x="156754" y="182882"/>
            <a:ext cx="5029200" cy="5826032"/>
          </a:xfrm>
          <a:prstGeom prst="roundRect">
            <a:avLst>
              <a:gd name="adj" fmla="val 50000"/>
            </a:avLst>
          </a:prstGeom>
          <a:solidFill>
            <a:schemeClr val="bg1"/>
          </a:solidFill>
          <a:ln>
            <a:noFill/>
          </a:ln>
          <a:effectLst>
            <a:outerShdw blurRad="381000" sx="102000" sy="102000" algn="ctr" rotWithShape="0">
              <a:schemeClr val="bg2">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u="sng" dirty="0" smtClean="0"/>
              <a:t>Search engine algorithms are secret</a:t>
            </a:r>
            <a:endParaRPr lang="en-US" dirty="0">
              <a:solidFill>
                <a:schemeClr val="tx1"/>
              </a:solidFill>
              <a:latin typeface="Gilroy" pitchFamily="2" charset="0"/>
            </a:endParaRPr>
          </a:p>
        </p:txBody>
      </p:sp>
      <p:pic>
        <p:nvPicPr>
          <p:cNvPr id="27" name="Рисунок 26"/>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16009" y="6363334"/>
            <a:ext cx="644677" cy="379730"/>
          </a:xfrm>
          <a:prstGeom prst="rect">
            <a:avLst/>
          </a:prstGeom>
        </p:spPr>
      </p:pic>
      <p:pic>
        <p:nvPicPr>
          <p:cNvPr id="29" name="Рисунок 2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1466732" y="328585"/>
            <a:ext cx="378265" cy="375776"/>
          </a:xfrm>
          <a:prstGeom prst="rect">
            <a:avLst/>
          </a:prstGeom>
        </p:spPr>
      </p:pic>
      <p:sp>
        <p:nvSpPr>
          <p:cNvPr id="16" name="Прямоугольник 15"/>
          <p:cNvSpPr/>
          <p:nvPr/>
        </p:nvSpPr>
        <p:spPr>
          <a:xfrm>
            <a:off x="836023" y="918980"/>
            <a:ext cx="3631474" cy="4939814"/>
          </a:xfrm>
          <a:prstGeom prst="rect">
            <a:avLst/>
          </a:prstGeom>
        </p:spPr>
        <p:txBody>
          <a:bodyPr wrap="square">
            <a:spAutoFit/>
          </a:bodyPr>
          <a:lstStyle/>
          <a:p>
            <a:pPr algn="ctr">
              <a:lnSpc>
                <a:spcPct val="150000"/>
              </a:lnSpc>
            </a:pPr>
            <a:r>
              <a:rPr lang="en-US" sz="1400" dirty="0" smtClean="0">
                <a:latin typeface="Gilroy Bold"/>
              </a:rPr>
              <a:t>Within the business world, the business model canvas by </a:t>
            </a:r>
            <a:r>
              <a:rPr lang="en-US" sz="1400" dirty="0" err="1" smtClean="0">
                <a:latin typeface="Gilroy Bold"/>
              </a:rPr>
              <a:t>Osterwalder</a:t>
            </a:r>
            <a:r>
              <a:rPr lang="en-US" sz="1400" dirty="0" smtClean="0">
                <a:latin typeface="Gilroy Bold"/>
              </a:rPr>
              <a:t> and </a:t>
            </a:r>
            <a:r>
              <a:rPr lang="en-US" sz="1400" dirty="0" err="1" smtClean="0">
                <a:latin typeface="Gilroy Bold"/>
              </a:rPr>
              <a:t>Pigneur</a:t>
            </a:r>
            <a:r>
              <a:rPr lang="en-US" sz="1400" dirty="0" smtClean="0">
                <a:latin typeface="Gilroy Bold"/>
              </a:rPr>
              <a:t> (2009) is a popular framework for understanding business models. </a:t>
            </a:r>
          </a:p>
          <a:p>
            <a:pPr algn="ctr">
              <a:lnSpc>
                <a:spcPct val="150000"/>
              </a:lnSpc>
            </a:pPr>
            <a:r>
              <a:rPr lang="en-US" sz="1400" dirty="0" smtClean="0">
                <a:latin typeface="Gilroy Bold"/>
              </a:rPr>
              <a:t>The model has nine components or building blocks: </a:t>
            </a:r>
          </a:p>
          <a:p>
            <a:pPr algn="ctr">
              <a:lnSpc>
                <a:spcPct val="150000"/>
              </a:lnSpc>
            </a:pPr>
            <a:r>
              <a:rPr lang="en-US" sz="1400" b="1" dirty="0" smtClean="0">
                <a:latin typeface="Gilroy Bold"/>
              </a:rPr>
              <a:t>1. customer segments </a:t>
            </a:r>
          </a:p>
          <a:p>
            <a:pPr algn="ctr">
              <a:lnSpc>
                <a:spcPct val="150000"/>
              </a:lnSpc>
            </a:pPr>
            <a:r>
              <a:rPr lang="en-US" sz="1400" b="1" dirty="0" smtClean="0">
                <a:latin typeface="Gilroy Bold"/>
              </a:rPr>
              <a:t>2. value proposition </a:t>
            </a:r>
          </a:p>
          <a:p>
            <a:pPr algn="ctr">
              <a:lnSpc>
                <a:spcPct val="150000"/>
              </a:lnSpc>
            </a:pPr>
            <a:r>
              <a:rPr lang="en-US" sz="1400" b="1" dirty="0" smtClean="0">
                <a:latin typeface="Gilroy Bold"/>
              </a:rPr>
              <a:t>3. channels </a:t>
            </a:r>
          </a:p>
          <a:p>
            <a:pPr algn="ctr">
              <a:lnSpc>
                <a:spcPct val="150000"/>
              </a:lnSpc>
            </a:pPr>
            <a:r>
              <a:rPr lang="en-US" sz="1400" b="1" dirty="0" smtClean="0">
                <a:latin typeface="Gilroy Bold"/>
              </a:rPr>
              <a:t>4. customer relationships </a:t>
            </a:r>
          </a:p>
          <a:p>
            <a:pPr algn="ctr">
              <a:lnSpc>
                <a:spcPct val="150000"/>
              </a:lnSpc>
            </a:pPr>
            <a:r>
              <a:rPr lang="en-US" sz="1400" b="1" dirty="0" smtClean="0">
                <a:latin typeface="Gilroy Bold"/>
              </a:rPr>
              <a:t>5. income sources/revenue streams </a:t>
            </a:r>
          </a:p>
          <a:p>
            <a:pPr algn="ctr">
              <a:lnSpc>
                <a:spcPct val="150000"/>
              </a:lnSpc>
            </a:pPr>
            <a:r>
              <a:rPr lang="en-US" sz="1400" b="1" dirty="0" smtClean="0">
                <a:latin typeface="Gilroy Bold"/>
              </a:rPr>
              <a:t>6. key resources </a:t>
            </a:r>
          </a:p>
          <a:p>
            <a:pPr algn="ctr">
              <a:lnSpc>
                <a:spcPct val="150000"/>
              </a:lnSpc>
            </a:pPr>
            <a:r>
              <a:rPr lang="en-US" sz="1400" b="1" dirty="0" smtClean="0">
                <a:latin typeface="Gilroy Bold"/>
              </a:rPr>
              <a:t>7. key activities</a:t>
            </a:r>
          </a:p>
          <a:p>
            <a:pPr algn="ctr">
              <a:lnSpc>
                <a:spcPct val="150000"/>
              </a:lnSpc>
            </a:pPr>
            <a:r>
              <a:rPr lang="en-US" sz="1400" b="1" dirty="0" smtClean="0">
                <a:latin typeface="Gilroy Bold"/>
              </a:rPr>
              <a:t>8. key partners </a:t>
            </a:r>
          </a:p>
          <a:p>
            <a:pPr algn="ctr">
              <a:lnSpc>
                <a:spcPct val="150000"/>
              </a:lnSpc>
            </a:pPr>
            <a:r>
              <a:rPr lang="en-US" sz="1400" b="1" dirty="0" smtClean="0">
                <a:latin typeface="Gilroy Bold"/>
              </a:rPr>
              <a:t>9. cost structure</a:t>
            </a:r>
            <a:endParaRPr lang="ru-RU" sz="1400" b="1" dirty="0"/>
          </a:p>
        </p:txBody>
      </p:sp>
      <p:pic>
        <p:nvPicPr>
          <p:cNvPr id="12291" name="Picture 3"/>
          <p:cNvPicPr>
            <a:picLocks noChangeAspect="1" noChangeArrowheads="1"/>
          </p:cNvPicPr>
          <p:nvPr/>
        </p:nvPicPr>
        <p:blipFill>
          <a:blip r:embed="rId4" cstate="print"/>
          <a:srcRect/>
          <a:stretch>
            <a:fillRect/>
          </a:stretch>
        </p:blipFill>
        <p:spPr bwMode="auto">
          <a:xfrm>
            <a:off x="4378078" y="959440"/>
            <a:ext cx="7641383" cy="470983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19260</TotalTime>
  <Words>2985</Words>
  <Application>Microsoft Office PowerPoint</Application>
  <PresentationFormat>Произвольный</PresentationFormat>
  <Paragraphs>157</Paragraphs>
  <Slides>25</Slides>
  <Notes>5</Notes>
  <HiddenSlides>0</HiddenSlides>
  <MMClips>0</MMClips>
  <ScaleCrop>false</ScaleCrop>
  <HeadingPairs>
    <vt:vector size="4" baseType="variant">
      <vt:variant>
        <vt:lpstr>Тема</vt:lpstr>
      </vt:variant>
      <vt:variant>
        <vt:i4>1</vt:i4>
      </vt:variant>
      <vt:variant>
        <vt:lpstr>Заголовки слайдов</vt:lpstr>
      </vt:variant>
      <vt:variant>
        <vt:i4>25</vt:i4>
      </vt:variant>
    </vt:vector>
  </HeadingPairs>
  <TitlesOfParts>
    <vt:vector size="26" baseType="lpstr">
      <vt:lpstr>Office Theme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Permana Maliq</dc:creator>
  <cp:lastModifiedBy>Irisha</cp:lastModifiedBy>
  <cp:revision>551</cp:revision>
  <dcterms:created xsi:type="dcterms:W3CDTF">2019-12-09T02:58:00Z</dcterms:created>
  <dcterms:modified xsi:type="dcterms:W3CDTF">2024-11-09T17:21:10Z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8349D7735A924F66B84FE2A36806D6ED_13</vt:lpwstr>
  </property>
  <property fmtid="{D5CDD505-2E9C-101B-9397-08002B2CF9AE}" pid="3" name="KSOProductBuildVer">
    <vt:lpwstr>1033-12.2.0.13489</vt:lpwstr>
  </property>
</Properties>
</file>